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7.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3"/>
  </p:notesMasterIdLst>
  <p:handoutMasterIdLst>
    <p:handoutMasterId r:id="rId44"/>
  </p:handoutMasterIdLst>
  <p:sldIdLst>
    <p:sldId id="257" r:id="rId2"/>
    <p:sldId id="29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826">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826"/>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snurhan\Desktop\PSP%20Fund%20&amp;%20Adv\PSP%20Advanced\Module%20Drafts\RegressionChart.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snurhan\Desktop\PSP%20Fund%20&amp;%20Adv\PSP%20Advanced\Module%20Drafts\RegressionChart.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SEI\PROJECTS\CVS\PSP%20Fund%20&amp;%20Adv\PSP%20Advanced\Module%20Drafts\RegressionChart.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Documents%20and%20Settings\snurhan\Desktop\PSP%20Fund%20&amp;%20Adv\PSP%20Advanced\Module%20Drafts\RegressionChart.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Documents%20and%20Settings\snurhan\Desktop\PSP%20Fund%20&amp;%20Adv\PSP%20Advanced\Module%20Drafts\RegressionChart.xlsx" TargetMode="External"/><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lineMarker"/>
        <c:varyColors val="0"/>
        <c:ser>
          <c:idx val="0"/>
          <c:order val="0"/>
          <c:spPr>
            <a:ln w="28575">
              <a:noFill/>
            </a:ln>
          </c:spPr>
          <c:marker>
            <c:spPr>
              <a:solidFill>
                <a:srgbClr val="1F497D">
                  <a:lumMod val="75000"/>
                </a:srgbClr>
              </a:solidFill>
            </c:spPr>
          </c:marker>
          <c:xVal>
            <c:numRef>
              <c:f>Sheet2!$A$1:$A$21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Sheet2!$B$1:$B$21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yVal>
          <c:smooth val="0"/>
        </c:ser>
        <c:dLbls>
          <c:showLegendKey val="0"/>
          <c:showVal val="0"/>
          <c:showCatName val="0"/>
          <c:showSerName val="0"/>
          <c:showPercent val="0"/>
          <c:showBubbleSize val="0"/>
        </c:dLbls>
        <c:axId val="1239479584"/>
        <c:axId val="1239482848"/>
      </c:scatterChart>
      <c:valAx>
        <c:axId val="1239479584"/>
        <c:scaling>
          <c:orientation val="minMax"/>
        </c:scaling>
        <c:delete val="0"/>
        <c:axPos val="b"/>
        <c:numFmt formatCode="General" sourceLinked="1"/>
        <c:majorTickMark val="out"/>
        <c:minorTickMark val="none"/>
        <c:tickLblPos val="nextTo"/>
        <c:crossAx val="1239482848"/>
        <c:crosses val="autoZero"/>
        <c:crossBetween val="midCat"/>
      </c:valAx>
      <c:valAx>
        <c:axId val="1239482848"/>
        <c:scaling>
          <c:orientation val="minMax"/>
        </c:scaling>
        <c:delete val="0"/>
        <c:axPos val="l"/>
        <c:majorGridlines/>
        <c:numFmt formatCode="General" sourceLinked="1"/>
        <c:majorTickMark val="out"/>
        <c:minorTickMark val="none"/>
        <c:tickLblPos val="nextTo"/>
        <c:crossAx val="1239479584"/>
        <c:crosses val="autoZero"/>
        <c:crossBetween val="midCat"/>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lineMarker"/>
        <c:varyColors val="0"/>
        <c:ser>
          <c:idx val="0"/>
          <c:order val="0"/>
          <c:spPr>
            <a:ln w="28575">
              <a:noFill/>
            </a:ln>
          </c:spPr>
          <c:marker>
            <c:spPr>
              <a:solidFill>
                <a:srgbClr val="1F497D">
                  <a:lumMod val="75000"/>
                </a:srgbClr>
              </a:solidFill>
            </c:spPr>
          </c:marker>
          <c:xVal>
            <c:numRef>
              <c:f>Sheet2!$L$1:$L$21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Sheet2!$M$1:$M$21</c:f>
              <c:numCache>
                <c:formatCode>General</c:formatCode>
                <c:ptCount val="21"/>
                <c:pt idx="0">
                  <c:v>100</c:v>
                </c:pt>
                <c:pt idx="1">
                  <c:v>95</c:v>
                </c:pt>
                <c:pt idx="2">
                  <c:v>90</c:v>
                </c:pt>
                <c:pt idx="3">
                  <c:v>85</c:v>
                </c:pt>
                <c:pt idx="4">
                  <c:v>80</c:v>
                </c:pt>
                <c:pt idx="5">
                  <c:v>75</c:v>
                </c:pt>
                <c:pt idx="6">
                  <c:v>70</c:v>
                </c:pt>
                <c:pt idx="7">
                  <c:v>65</c:v>
                </c:pt>
                <c:pt idx="8">
                  <c:v>60</c:v>
                </c:pt>
                <c:pt idx="9">
                  <c:v>55</c:v>
                </c:pt>
                <c:pt idx="10">
                  <c:v>50</c:v>
                </c:pt>
                <c:pt idx="11">
                  <c:v>45</c:v>
                </c:pt>
                <c:pt idx="12">
                  <c:v>40</c:v>
                </c:pt>
                <c:pt idx="13">
                  <c:v>35</c:v>
                </c:pt>
                <c:pt idx="14">
                  <c:v>30</c:v>
                </c:pt>
                <c:pt idx="15">
                  <c:v>25</c:v>
                </c:pt>
                <c:pt idx="16">
                  <c:v>20</c:v>
                </c:pt>
                <c:pt idx="17">
                  <c:v>15</c:v>
                </c:pt>
                <c:pt idx="18">
                  <c:v>10</c:v>
                </c:pt>
                <c:pt idx="19">
                  <c:v>5</c:v>
                </c:pt>
                <c:pt idx="20">
                  <c:v>0</c:v>
                </c:pt>
              </c:numCache>
            </c:numRef>
          </c:yVal>
          <c:smooth val="0"/>
        </c:ser>
        <c:dLbls>
          <c:showLegendKey val="0"/>
          <c:showVal val="0"/>
          <c:showCatName val="0"/>
          <c:showSerName val="0"/>
          <c:showPercent val="0"/>
          <c:showBubbleSize val="0"/>
        </c:dLbls>
        <c:axId val="1239480128"/>
        <c:axId val="1239481216"/>
      </c:scatterChart>
      <c:valAx>
        <c:axId val="1239480128"/>
        <c:scaling>
          <c:orientation val="minMax"/>
        </c:scaling>
        <c:delete val="0"/>
        <c:axPos val="b"/>
        <c:numFmt formatCode="General" sourceLinked="1"/>
        <c:majorTickMark val="out"/>
        <c:minorTickMark val="none"/>
        <c:tickLblPos val="nextTo"/>
        <c:crossAx val="1239481216"/>
        <c:crosses val="autoZero"/>
        <c:crossBetween val="midCat"/>
      </c:valAx>
      <c:valAx>
        <c:axId val="1239481216"/>
        <c:scaling>
          <c:orientation val="minMax"/>
        </c:scaling>
        <c:delete val="0"/>
        <c:axPos val="l"/>
        <c:majorGridlines/>
        <c:numFmt formatCode="General" sourceLinked="1"/>
        <c:majorTickMark val="out"/>
        <c:minorTickMark val="none"/>
        <c:tickLblPos val="nextTo"/>
        <c:crossAx val="1239480128"/>
        <c:crosses val="autoZero"/>
        <c:crossBetween val="midCat"/>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Sheet4!$C$1</c:f>
              <c:strCache>
                <c:ptCount val="1"/>
                <c:pt idx="0">
                  <c:v>Hours</c:v>
                </c:pt>
              </c:strCache>
            </c:strRef>
          </c:tx>
          <c:spPr>
            <a:ln w="28575">
              <a:noFill/>
            </a:ln>
          </c:spPr>
          <c:marker>
            <c:spPr>
              <a:solidFill>
                <a:schemeClr val="tx2">
                  <a:lumMod val="75000"/>
                </a:schemeClr>
              </a:solidFill>
            </c:spPr>
          </c:marker>
          <c:trendline>
            <c:spPr>
              <a:ln w="25400"/>
            </c:spPr>
            <c:trendlineType val="linear"/>
            <c:dispRSqr val="0"/>
            <c:dispEq val="0"/>
          </c:trendline>
          <c:xVal>
            <c:numRef>
              <c:f>Sheet4!$A$2:$A$7</c:f>
              <c:numCache>
                <c:formatCode>General</c:formatCode>
                <c:ptCount val="6"/>
                <c:pt idx="0">
                  <c:v>51</c:v>
                </c:pt>
                <c:pt idx="1">
                  <c:v>66</c:v>
                </c:pt>
                <c:pt idx="2">
                  <c:v>77</c:v>
                </c:pt>
                <c:pt idx="3">
                  <c:v>88</c:v>
                </c:pt>
                <c:pt idx="4">
                  <c:v>103</c:v>
                </c:pt>
                <c:pt idx="5">
                  <c:v>105</c:v>
                </c:pt>
              </c:numCache>
            </c:numRef>
          </c:xVal>
          <c:yVal>
            <c:numRef>
              <c:f>Sheet4!$C$2:$C$7</c:f>
              <c:numCache>
                <c:formatCode>0.00</c:formatCode>
                <c:ptCount val="6"/>
                <c:pt idx="0">
                  <c:v>2</c:v>
                </c:pt>
                <c:pt idx="1">
                  <c:v>0.86666666666666703</c:v>
                </c:pt>
                <c:pt idx="2">
                  <c:v>1.25</c:v>
                </c:pt>
                <c:pt idx="3">
                  <c:v>4.2833333333334034</c:v>
                </c:pt>
                <c:pt idx="4">
                  <c:v>1</c:v>
                </c:pt>
                <c:pt idx="5">
                  <c:v>2.4166666666666572</c:v>
                </c:pt>
              </c:numCache>
            </c:numRef>
          </c:yVal>
          <c:smooth val="0"/>
        </c:ser>
        <c:dLbls>
          <c:showLegendKey val="0"/>
          <c:showVal val="0"/>
          <c:showCatName val="0"/>
          <c:showSerName val="0"/>
          <c:showPercent val="0"/>
          <c:showBubbleSize val="0"/>
        </c:dLbls>
        <c:axId val="1239482304"/>
        <c:axId val="1239489920"/>
      </c:scatterChart>
      <c:valAx>
        <c:axId val="1239482304"/>
        <c:scaling>
          <c:orientation val="minMax"/>
        </c:scaling>
        <c:delete val="0"/>
        <c:axPos val="b"/>
        <c:title>
          <c:tx>
            <c:rich>
              <a:bodyPr/>
              <a:lstStyle/>
              <a:p>
                <a:pPr>
                  <a:defRPr/>
                </a:pPr>
                <a:r>
                  <a:rPr lang="en-US"/>
                  <a:t>LOC</a:t>
                </a:r>
              </a:p>
            </c:rich>
          </c:tx>
          <c:overlay val="0"/>
        </c:title>
        <c:numFmt formatCode="General" sourceLinked="1"/>
        <c:majorTickMark val="out"/>
        <c:minorTickMark val="none"/>
        <c:tickLblPos val="nextTo"/>
        <c:crossAx val="1239489920"/>
        <c:crosses val="autoZero"/>
        <c:crossBetween val="midCat"/>
      </c:valAx>
      <c:valAx>
        <c:axId val="1239489920"/>
        <c:scaling>
          <c:orientation val="minMax"/>
        </c:scaling>
        <c:delete val="0"/>
        <c:axPos val="l"/>
        <c:majorGridlines/>
        <c:title>
          <c:tx>
            <c:rich>
              <a:bodyPr/>
              <a:lstStyle/>
              <a:p>
                <a:pPr>
                  <a:defRPr/>
                </a:pPr>
                <a:r>
                  <a:rPr lang="en-US"/>
                  <a:t>Hours</a:t>
                </a:r>
              </a:p>
            </c:rich>
          </c:tx>
          <c:overlay val="0"/>
        </c:title>
        <c:numFmt formatCode="0.00" sourceLinked="1"/>
        <c:majorTickMark val="out"/>
        <c:minorTickMark val="none"/>
        <c:tickLblPos val="nextTo"/>
        <c:crossAx val="1239482304"/>
        <c:crosses val="autoZero"/>
        <c:crossBetween val="midCat"/>
      </c:valAx>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Sheet1!$C$1</c:f>
              <c:strCache>
                <c:ptCount val="1"/>
                <c:pt idx="0">
                  <c:v>Hours</c:v>
                </c:pt>
              </c:strCache>
            </c:strRef>
          </c:tx>
          <c:spPr>
            <a:ln w="28575">
              <a:noFill/>
            </a:ln>
          </c:spPr>
          <c:marker>
            <c:spPr>
              <a:solidFill>
                <a:schemeClr val="tx2">
                  <a:lumMod val="75000"/>
                </a:schemeClr>
              </a:solidFill>
            </c:spPr>
          </c:marker>
          <c:trendline>
            <c:spPr>
              <a:ln w="25400"/>
            </c:spPr>
            <c:trendlineType val="linear"/>
            <c:dispRSqr val="0"/>
            <c:dispEq val="0"/>
          </c:trendline>
          <c:xVal>
            <c:numRef>
              <c:f>Sheet1!$A$2:$A$31</c:f>
              <c:numCache>
                <c:formatCode>General</c:formatCode>
                <c:ptCount val="30"/>
                <c:pt idx="0">
                  <c:v>51</c:v>
                </c:pt>
                <c:pt idx="1">
                  <c:v>66</c:v>
                </c:pt>
                <c:pt idx="2">
                  <c:v>73</c:v>
                </c:pt>
                <c:pt idx="3">
                  <c:v>77</c:v>
                </c:pt>
                <c:pt idx="4">
                  <c:v>88</c:v>
                </c:pt>
                <c:pt idx="5">
                  <c:v>95</c:v>
                </c:pt>
                <c:pt idx="6">
                  <c:v>97</c:v>
                </c:pt>
                <c:pt idx="7">
                  <c:v>103</c:v>
                </c:pt>
                <c:pt idx="8">
                  <c:v>105</c:v>
                </c:pt>
                <c:pt idx="9">
                  <c:v>110</c:v>
                </c:pt>
                <c:pt idx="10">
                  <c:v>128</c:v>
                </c:pt>
                <c:pt idx="11">
                  <c:v>136</c:v>
                </c:pt>
                <c:pt idx="12">
                  <c:v>144</c:v>
                </c:pt>
                <c:pt idx="13">
                  <c:v>152</c:v>
                </c:pt>
                <c:pt idx="14">
                  <c:v>168</c:v>
                </c:pt>
                <c:pt idx="15">
                  <c:v>174</c:v>
                </c:pt>
                <c:pt idx="16">
                  <c:v>186</c:v>
                </c:pt>
                <c:pt idx="17">
                  <c:v>190</c:v>
                </c:pt>
                <c:pt idx="18">
                  <c:v>210</c:v>
                </c:pt>
                <c:pt idx="19">
                  <c:v>222</c:v>
                </c:pt>
                <c:pt idx="20">
                  <c:v>234</c:v>
                </c:pt>
                <c:pt idx="21">
                  <c:v>248</c:v>
                </c:pt>
                <c:pt idx="22">
                  <c:v>256</c:v>
                </c:pt>
                <c:pt idx="23">
                  <c:v>287</c:v>
                </c:pt>
                <c:pt idx="24">
                  <c:v>303</c:v>
                </c:pt>
                <c:pt idx="25">
                  <c:v>327</c:v>
                </c:pt>
                <c:pt idx="26">
                  <c:v>355</c:v>
                </c:pt>
                <c:pt idx="27">
                  <c:v>386</c:v>
                </c:pt>
                <c:pt idx="28">
                  <c:v>402</c:v>
                </c:pt>
                <c:pt idx="29">
                  <c:v>455</c:v>
                </c:pt>
              </c:numCache>
            </c:numRef>
          </c:xVal>
          <c:yVal>
            <c:numRef>
              <c:f>Sheet1!$C$2:$C$31</c:f>
              <c:numCache>
                <c:formatCode>0.00</c:formatCode>
                <c:ptCount val="30"/>
                <c:pt idx="0">
                  <c:v>0.75000000000000899</c:v>
                </c:pt>
                <c:pt idx="1">
                  <c:v>0.86666666666666703</c:v>
                </c:pt>
                <c:pt idx="2">
                  <c:v>1.466666666666667</c:v>
                </c:pt>
                <c:pt idx="3">
                  <c:v>1.25</c:v>
                </c:pt>
                <c:pt idx="4">
                  <c:v>4.2833333333334034</c:v>
                </c:pt>
                <c:pt idx="5">
                  <c:v>2</c:v>
                </c:pt>
                <c:pt idx="6">
                  <c:v>1.833333333333333</c:v>
                </c:pt>
                <c:pt idx="7">
                  <c:v>1</c:v>
                </c:pt>
                <c:pt idx="8">
                  <c:v>2.4166666666666572</c:v>
                </c:pt>
                <c:pt idx="9">
                  <c:v>3.1666666666666661</c:v>
                </c:pt>
                <c:pt idx="10">
                  <c:v>2.5</c:v>
                </c:pt>
                <c:pt idx="11">
                  <c:v>3.1166666666666671</c:v>
                </c:pt>
                <c:pt idx="12">
                  <c:v>3.333333333333333</c:v>
                </c:pt>
                <c:pt idx="13">
                  <c:v>8.3333333333333357</c:v>
                </c:pt>
                <c:pt idx="14">
                  <c:v>3.833333333333333</c:v>
                </c:pt>
                <c:pt idx="15">
                  <c:v>4.0666666666666664</c:v>
                </c:pt>
                <c:pt idx="16">
                  <c:v>2.5</c:v>
                </c:pt>
                <c:pt idx="17">
                  <c:v>3.6666666666666661</c:v>
                </c:pt>
                <c:pt idx="18">
                  <c:v>6.666666666666667</c:v>
                </c:pt>
                <c:pt idx="19">
                  <c:v>5.45</c:v>
                </c:pt>
                <c:pt idx="20">
                  <c:v>6.3333333333333934</c:v>
                </c:pt>
                <c:pt idx="21">
                  <c:v>6.95</c:v>
                </c:pt>
                <c:pt idx="22">
                  <c:v>6.666666666666667</c:v>
                </c:pt>
                <c:pt idx="23">
                  <c:v>7</c:v>
                </c:pt>
                <c:pt idx="24">
                  <c:v>2</c:v>
                </c:pt>
                <c:pt idx="25">
                  <c:v>8.3833333333333346</c:v>
                </c:pt>
                <c:pt idx="26">
                  <c:v>11.33333333333333</c:v>
                </c:pt>
                <c:pt idx="27">
                  <c:v>13.16666666666673</c:v>
                </c:pt>
                <c:pt idx="28">
                  <c:v>8.7833333333333332</c:v>
                </c:pt>
                <c:pt idx="29">
                  <c:v>9.3166666666667268</c:v>
                </c:pt>
              </c:numCache>
            </c:numRef>
          </c:yVal>
          <c:smooth val="0"/>
        </c:ser>
        <c:dLbls>
          <c:showLegendKey val="0"/>
          <c:showVal val="0"/>
          <c:showCatName val="0"/>
          <c:showSerName val="0"/>
          <c:showPercent val="0"/>
          <c:showBubbleSize val="0"/>
        </c:dLbls>
        <c:axId val="1239477408"/>
        <c:axId val="1239483392"/>
      </c:scatterChart>
      <c:valAx>
        <c:axId val="1239477408"/>
        <c:scaling>
          <c:orientation val="minMax"/>
        </c:scaling>
        <c:delete val="0"/>
        <c:axPos val="b"/>
        <c:title>
          <c:tx>
            <c:rich>
              <a:bodyPr/>
              <a:lstStyle/>
              <a:p>
                <a:pPr>
                  <a:defRPr/>
                </a:pPr>
                <a:r>
                  <a:rPr lang="en-US"/>
                  <a:t>LOC</a:t>
                </a:r>
              </a:p>
            </c:rich>
          </c:tx>
          <c:overlay val="0"/>
        </c:title>
        <c:numFmt formatCode="General" sourceLinked="1"/>
        <c:majorTickMark val="out"/>
        <c:minorTickMark val="none"/>
        <c:tickLblPos val="nextTo"/>
        <c:crossAx val="1239483392"/>
        <c:crosses val="autoZero"/>
        <c:crossBetween val="midCat"/>
      </c:valAx>
      <c:valAx>
        <c:axId val="1239483392"/>
        <c:scaling>
          <c:orientation val="minMax"/>
        </c:scaling>
        <c:delete val="0"/>
        <c:axPos val="l"/>
        <c:majorGridlines/>
        <c:title>
          <c:tx>
            <c:rich>
              <a:bodyPr/>
              <a:lstStyle/>
              <a:p>
                <a:pPr>
                  <a:defRPr/>
                </a:pPr>
                <a:r>
                  <a:rPr lang="en-US"/>
                  <a:t>Hours</a:t>
                </a:r>
              </a:p>
            </c:rich>
          </c:tx>
          <c:overlay val="0"/>
        </c:title>
        <c:numFmt formatCode="0.00" sourceLinked="1"/>
        <c:majorTickMark val="out"/>
        <c:minorTickMark val="none"/>
        <c:tickLblPos val="nextTo"/>
        <c:crossAx val="1239477408"/>
        <c:crosses val="autoZero"/>
        <c:crossBetween val="midCat"/>
      </c:valAx>
    </c:plotArea>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Sheet1!$C$1</c:f>
              <c:strCache>
                <c:ptCount val="1"/>
                <c:pt idx="0">
                  <c:v>Hours</c:v>
                </c:pt>
              </c:strCache>
            </c:strRef>
          </c:tx>
          <c:spPr>
            <a:ln w="28575">
              <a:noFill/>
            </a:ln>
          </c:spPr>
          <c:marker>
            <c:spPr>
              <a:solidFill>
                <a:schemeClr val="tx2">
                  <a:lumMod val="75000"/>
                </a:schemeClr>
              </a:solidFill>
            </c:spPr>
          </c:marker>
          <c:trendline>
            <c:spPr>
              <a:ln w="25400"/>
            </c:spPr>
            <c:trendlineType val="linear"/>
            <c:dispRSqr val="0"/>
            <c:dispEq val="0"/>
          </c:trendline>
          <c:xVal>
            <c:numRef>
              <c:f>Sheet1!$A$2:$A$31</c:f>
              <c:numCache>
                <c:formatCode>General</c:formatCode>
                <c:ptCount val="30"/>
                <c:pt idx="0">
                  <c:v>51</c:v>
                </c:pt>
                <c:pt idx="1">
                  <c:v>66</c:v>
                </c:pt>
                <c:pt idx="2">
                  <c:v>73</c:v>
                </c:pt>
                <c:pt idx="3">
                  <c:v>77</c:v>
                </c:pt>
                <c:pt idx="4">
                  <c:v>88</c:v>
                </c:pt>
                <c:pt idx="5">
                  <c:v>95</c:v>
                </c:pt>
                <c:pt idx="6">
                  <c:v>97</c:v>
                </c:pt>
                <c:pt idx="7">
                  <c:v>103</c:v>
                </c:pt>
                <c:pt idx="8">
                  <c:v>105</c:v>
                </c:pt>
                <c:pt idx="9">
                  <c:v>110</c:v>
                </c:pt>
                <c:pt idx="10">
                  <c:v>128</c:v>
                </c:pt>
                <c:pt idx="11">
                  <c:v>136</c:v>
                </c:pt>
                <c:pt idx="12">
                  <c:v>144</c:v>
                </c:pt>
                <c:pt idx="13">
                  <c:v>152</c:v>
                </c:pt>
                <c:pt idx="14">
                  <c:v>168</c:v>
                </c:pt>
                <c:pt idx="15">
                  <c:v>174</c:v>
                </c:pt>
                <c:pt idx="16">
                  <c:v>186</c:v>
                </c:pt>
                <c:pt idx="17">
                  <c:v>190</c:v>
                </c:pt>
                <c:pt idx="18">
                  <c:v>210</c:v>
                </c:pt>
                <c:pt idx="19">
                  <c:v>222</c:v>
                </c:pt>
                <c:pt idx="20">
                  <c:v>234</c:v>
                </c:pt>
                <c:pt idx="21">
                  <c:v>248</c:v>
                </c:pt>
                <c:pt idx="22">
                  <c:v>256</c:v>
                </c:pt>
                <c:pt idx="23">
                  <c:v>287</c:v>
                </c:pt>
                <c:pt idx="24">
                  <c:v>303</c:v>
                </c:pt>
                <c:pt idx="25">
                  <c:v>327</c:v>
                </c:pt>
                <c:pt idx="26">
                  <c:v>355</c:v>
                </c:pt>
                <c:pt idx="27">
                  <c:v>386</c:v>
                </c:pt>
                <c:pt idx="28">
                  <c:v>402</c:v>
                </c:pt>
                <c:pt idx="29">
                  <c:v>455</c:v>
                </c:pt>
              </c:numCache>
            </c:numRef>
          </c:xVal>
          <c:yVal>
            <c:numRef>
              <c:f>Sheet1!$C$2:$C$31</c:f>
              <c:numCache>
                <c:formatCode>0.00</c:formatCode>
                <c:ptCount val="30"/>
                <c:pt idx="0">
                  <c:v>0.75000000000000899</c:v>
                </c:pt>
                <c:pt idx="1">
                  <c:v>0.86666666666666703</c:v>
                </c:pt>
                <c:pt idx="2">
                  <c:v>1.466666666666667</c:v>
                </c:pt>
                <c:pt idx="3">
                  <c:v>1.25</c:v>
                </c:pt>
                <c:pt idx="4">
                  <c:v>4.2833333333334034</c:v>
                </c:pt>
                <c:pt idx="5">
                  <c:v>2</c:v>
                </c:pt>
                <c:pt idx="6">
                  <c:v>1.833333333333333</c:v>
                </c:pt>
                <c:pt idx="7">
                  <c:v>1</c:v>
                </c:pt>
                <c:pt idx="8">
                  <c:v>2.4166666666666572</c:v>
                </c:pt>
                <c:pt idx="9">
                  <c:v>3.1666666666666661</c:v>
                </c:pt>
                <c:pt idx="10">
                  <c:v>2.5</c:v>
                </c:pt>
                <c:pt idx="11">
                  <c:v>3.1166666666666671</c:v>
                </c:pt>
                <c:pt idx="12">
                  <c:v>3.333333333333333</c:v>
                </c:pt>
                <c:pt idx="13">
                  <c:v>8.3333333333333357</c:v>
                </c:pt>
                <c:pt idx="14">
                  <c:v>3.833333333333333</c:v>
                </c:pt>
                <c:pt idx="15">
                  <c:v>4.0666666666666664</c:v>
                </c:pt>
                <c:pt idx="16">
                  <c:v>2.5</c:v>
                </c:pt>
                <c:pt idx="17">
                  <c:v>3.6666666666666661</c:v>
                </c:pt>
                <c:pt idx="18">
                  <c:v>6.666666666666667</c:v>
                </c:pt>
                <c:pt idx="19">
                  <c:v>5.45</c:v>
                </c:pt>
                <c:pt idx="20">
                  <c:v>6.3333333333333934</c:v>
                </c:pt>
                <c:pt idx="21">
                  <c:v>6.95</c:v>
                </c:pt>
                <c:pt idx="22">
                  <c:v>6.666666666666667</c:v>
                </c:pt>
                <c:pt idx="23">
                  <c:v>7</c:v>
                </c:pt>
                <c:pt idx="24">
                  <c:v>2</c:v>
                </c:pt>
                <c:pt idx="25">
                  <c:v>8.3833333333333346</c:v>
                </c:pt>
                <c:pt idx="26">
                  <c:v>11.33333333333333</c:v>
                </c:pt>
                <c:pt idx="27">
                  <c:v>13.16666666666673</c:v>
                </c:pt>
                <c:pt idx="28">
                  <c:v>8.7833333333333332</c:v>
                </c:pt>
                <c:pt idx="29">
                  <c:v>9.3166666666667268</c:v>
                </c:pt>
              </c:numCache>
            </c:numRef>
          </c:yVal>
          <c:smooth val="0"/>
        </c:ser>
        <c:dLbls>
          <c:showLegendKey val="0"/>
          <c:showVal val="0"/>
          <c:showCatName val="0"/>
          <c:showSerName val="0"/>
          <c:showPercent val="0"/>
          <c:showBubbleSize val="0"/>
        </c:dLbls>
        <c:axId val="1239483936"/>
        <c:axId val="1239484480"/>
      </c:scatterChart>
      <c:valAx>
        <c:axId val="1239483936"/>
        <c:scaling>
          <c:orientation val="minMax"/>
        </c:scaling>
        <c:delete val="0"/>
        <c:axPos val="b"/>
        <c:title>
          <c:tx>
            <c:rich>
              <a:bodyPr/>
              <a:lstStyle/>
              <a:p>
                <a:pPr>
                  <a:defRPr/>
                </a:pPr>
                <a:r>
                  <a:rPr lang="en-US"/>
                  <a:t>LOC</a:t>
                </a:r>
              </a:p>
            </c:rich>
          </c:tx>
          <c:overlay val="0"/>
        </c:title>
        <c:numFmt formatCode="General" sourceLinked="1"/>
        <c:majorTickMark val="out"/>
        <c:minorTickMark val="none"/>
        <c:tickLblPos val="nextTo"/>
        <c:crossAx val="1239484480"/>
        <c:crosses val="autoZero"/>
        <c:crossBetween val="midCat"/>
      </c:valAx>
      <c:valAx>
        <c:axId val="1239484480"/>
        <c:scaling>
          <c:orientation val="minMax"/>
        </c:scaling>
        <c:delete val="0"/>
        <c:axPos val="l"/>
        <c:majorGridlines/>
        <c:title>
          <c:tx>
            <c:rich>
              <a:bodyPr/>
              <a:lstStyle/>
              <a:p>
                <a:pPr>
                  <a:defRPr/>
                </a:pPr>
                <a:r>
                  <a:rPr lang="en-US"/>
                  <a:t>Hours</a:t>
                </a:r>
              </a:p>
            </c:rich>
          </c:tx>
          <c:overlay val="0"/>
        </c:title>
        <c:numFmt formatCode="0.00" sourceLinked="1"/>
        <c:majorTickMark val="out"/>
        <c:minorTickMark val="none"/>
        <c:tickLblPos val="nextTo"/>
        <c:crossAx val="1239483936"/>
        <c:crosses val="autoZero"/>
        <c:crossBetween val="midCat"/>
      </c:valAx>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This tutorial will go into the details of how PROBE Methods are evaluated for best fit based on the individual</a:t>
            </a:r>
            <a:r>
              <a:rPr lang="ja-JP" altLang="en-US"/>
              <a:t>’</a:t>
            </a:r>
            <a:r>
              <a:rPr lang="en-US"/>
              <a:t>s historical data.</a:t>
            </a:r>
          </a:p>
          <a:p>
            <a:pPr eaLnBrk="1" hangingPunct="1"/>
            <a:endParaRPr lang="en-US"/>
          </a:p>
        </p:txBody>
      </p:sp>
    </p:spTree>
    <p:extLst>
      <p:ext uri="{BB962C8B-B14F-4D97-AF65-F5344CB8AC3E}">
        <p14:creationId xmlns:p14="http://schemas.microsoft.com/office/powerpoint/2010/main" val="94239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Note the use of </a:t>
            </a:r>
            <a:r>
              <a:rPr lang="en-US" b="1" i="1"/>
              <a:t>about</a:t>
            </a:r>
            <a:r>
              <a:rPr lang="en-US"/>
              <a:t> 25% in the 2</a:t>
            </a:r>
            <a:r>
              <a:rPr lang="en-US" baseline="30000"/>
              <a:t>nd</a:t>
            </a:r>
            <a:r>
              <a:rPr lang="en-US"/>
              <a:t> and 6</a:t>
            </a:r>
            <a:r>
              <a:rPr lang="en-US" baseline="30000"/>
              <a:t>th</a:t>
            </a:r>
            <a:r>
              <a:rPr lang="en-US"/>
              <a:t> bullets. This comes explicitly from the PROBE Estimating script. The 25% is a guide not a hard criterion. Suggest to your students that if </a:t>
            </a:r>
            <a:r>
              <a:rPr lang="en-US" b="1">
                <a:latin typeface="Symbol" charset="0"/>
              </a:rPr>
              <a:t>b</a:t>
            </a:r>
            <a:r>
              <a:rPr lang="en-US" b="1" baseline="-25000"/>
              <a:t>0 </a:t>
            </a:r>
            <a:r>
              <a:rPr lang="en-US" b="1"/>
              <a:t> </a:t>
            </a:r>
            <a:r>
              <a:rPr lang="en-US"/>
              <a:t>is greater than 25% of the expected size of the program, they consult with you about using it.</a:t>
            </a:r>
          </a:p>
        </p:txBody>
      </p:sp>
      <p:sp>
        <p:nvSpPr>
          <p:cNvPr id="54276" name="Slide Number Placeholder 3"/>
          <p:cNvSpPr>
            <a:spLocks noGrp="1"/>
          </p:cNvSpPr>
          <p:nvPr>
            <p:ph type="sldNum" sz="quarter" idx="4294967295"/>
          </p:nvPr>
        </p:nvSpPr>
        <p:spPr bwMode="auto">
          <a:xfrm>
            <a:off x="4143375" y="9120188"/>
            <a:ext cx="3173413" cy="484187"/>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9794" tIns="0" rIns="19794" bIns="0" anchor="b"/>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pPr algn="r"/>
            <a:endParaRPr lang="en-US" i="1">
              <a:latin typeface="Times New Roman" charset="0"/>
            </a:endParaRPr>
          </a:p>
        </p:txBody>
      </p:sp>
    </p:spTree>
    <p:extLst>
      <p:ext uri="{BB962C8B-B14F-4D97-AF65-F5344CB8AC3E}">
        <p14:creationId xmlns:p14="http://schemas.microsoft.com/office/powerpoint/2010/main" val="1873822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Historical productivity is the to date productivity for the previously developed programs.</a:t>
            </a:r>
          </a:p>
        </p:txBody>
      </p:sp>
      <p:sp>
        <p:nvSpPr>
          <p:cNvPr id="55300" name="Slide Number Placeholder 3"/>
          <p:cNvSpPr>
            <a:spLocks noGrp="1"/>
          </p:cNvSpPr>
          <p:nvPr>
            <p:ph type="sldNum" sz="quarter" idx="4294967295"/>
          </p:nvPr>
        </p:nvSpPr>
        <p:spPr bwMode="auto">
          <a:xfrm>
            <a:off x="4143375" y="9120188"/>
            <a:ext cx="3173413" cy="484187"/>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9794" tIns="0" rIns="19794" bIns="0" anchor="b"/>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pPr algn="r"/>
            <a:endParaRPr lang="en-US" i="1">
              <a:latin typeface="Times New Roman" charset="0"/>
            </a:endParaRPr>
          </a:p>
        </p:txBody>
      </p:sp>
    </p:spTree>
    <p:extLst>
      <p:ext uri="{BB962C8B-B14F-4D97-AF65-F5344CB8AC3E}">
        <p14:creationId xmlns:p14="http://schemas.microsoft.com/office/powerpoint/2010/main" val="933731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905497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0013575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377695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94654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2282825" y="728663"/>
            <a:ext cx="2765425" cy="2074862"/>
          </a:xfrm>
          <a:ln/>
        </p:spPr>
      </p:sp>
      <p:sp>
        <p:nvSpPr>
          <p:cNvPr id="60419"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This slide is a refresher to get everyone</a:t>
            </a:r>
            <a:r>
              <a:rPr lang="ja-JP" altLang="en-US"/>
              <a:t>’</a:t>
            </a:r>
            <a:r>
              <a:rPr lang="en-US"/>
              <a:t>s understanding on the same page.</a:t>
            </a:r>
          </a:p>
          <a:p>
            <a:pPr eaLnBrk="1" hangingPunct="1"/>
            <a:r>
              <a:rPr lang="en-US"/>
              <a:t>We are interested in two derived measures: A = BA + PA and E = BA + PA + M.</a:t>
            </a:r>
          </a:p>
          <a:p>
            <a:pPr eaLnBrk="1" hangingPunct="1"/>
            <a:r>
              <a:rPr lang="en-US"/>
              <a:t>It is a good idea to remove any confusion about </a:t>
            </a:r>
            <a:r>
              <a:rPr lang="ja-JP" altLang="en-US"/>
              <a:t>“</a:t>
            </a:r>
            <a:r>
              <a:rPr lang="en-US"/>
              <a:t>base</a:t>
            </a:r>
            <a:r>
              <a:rPr lang="ja-JP" altLang="en-US"/>
              <a:t>”</a:t>
            </a:r>
            <a:r>
              <a:rPr lang="en-US"/>
              <a:t> and </a:t>
            </a:r>
            <a:r>
              <a:rPr lang="ja-JP" altLang="en-US"/>
              <a:t>“</a:t>
            </a:r>
            <a:r>
              <a:rPr lang="en-US"/>
              <a:t>reused</a:t>
            </a:r>
            <a:r>
              <a:rPr lang="ja-JP" altLang="en-US"/>
              <a:t>”</a:t>
            </a:r>
            <a:r>
              <a:rPr lang="en-US"/>
              <a:t> here, if there is any!</a:t>
            </a:r>
          </a:p>
          <a:p>
            <a:pPr eaLnBrk="1" hangingPunct="1"/>
            <a:r>
              <a:rPr lang="en-US"/>
              <a:t>Also remind the students that if most of the newly added parts are of medium size it is indicative of a good conceptual design, not too detailed where many parts are too small, and not too high level where many parts are too large. </a:t>
            </a:r>
          </a:p>
        </p:txBody>
      </p:sp>
    </p:spTree>
    <p:extLst>
      <p:ext uri="{BB962C8B-B14F-4D97-AF65-F5344CB8AC3E}">
        <p14:creationId xmlns:p14="http://schemas.microsoft.com/office/powerpoint/2010/main" val="1637142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875993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801528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761610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2273300" y="731838"/>
            <a:ext cx="2767013" cy="2074862"/>
          </a:xfrm>
          <a:ln cap="flat"/>
        </p:spPr>
      </p:sp>
      <p:sp>
        <p:nvSpPr>
          <p:cNvPr id="46083" name="Rectangle 3"/>
          <p:cNvSpPr>
            <a:spLocks noGrp="1" noChangeArrowheads="1"/>
          </p:cNvSpPr>
          <p:nvPr>
            <p:ph type="body" idx="1"/>
          </p:nvPr>
        </p:nvSpPr>
        <p:spPr>
          <a:xfrm>
            <a:off x="976313" y="3048000"/>
            <a:ext cx="5362575" cy="58324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7312" tIns="49480" rIns="97312" bIns="49480"/>
          <a:lstStyle/>
          <a:p>
            <a:pPr defTabSz="965200" eaLnBrk="1" hangingPunct="1"/>
            <a:r>
              <a:rPr lang="en-US"/>
              <a:t>We will provide a refresher for the class and go over the PSP Size Estimating Template in the student tool. </a:t>
            </a:r>
          </a:p>
          <a:p>
            <a:pPr defTabSz="965200" eaLnBrk="1" hangingPunct="1"/>
            <a:r>
              <a:rPr lang="en-US"/>
              <a:t>It may be a good idea to have the students bring up their student tool. </a:t>
            </a:r>
          </a:p>
          <a:p>
            <a:pPr defTabSz="965200" eaLnBrk="1" hangingPunct="1"/>
            <a:r>
              <a:rPr lang="en-US"/>
              <a:t>Engaging the class to look at their tool will also help keep the focus on the tutorial and eliminate internet surfing and email correspondence during the lecture. </a:t>
            </a:r>
          </a:p>
        </p:txBody>
      </p:sp>
    </p:spTree>
    <p:extLst>
      <p:ext uri="{BB962C8B-B14F-4D97-AF65-F5344CB8AC3E}">
        <p14:creationId xmlns:p14="http://schemas.microsoft.com/office/powerpoint/2010/main" val="20645254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9976349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6432387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0255106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4099459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6960065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8218040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2279650" y="728663"/>
            <a:ext cx="2792413" cy="2093912"/>
          </a:xfrm>
          <a:ln/>
        </p:spPr>
      </p:sp>
      <p:sp>
        <p:nvSpPr>
          <p:cNvPr id="70659"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Note that based on an individual</a:t>
            </a:r>
            <a:r>
              <a:rPr lang="ja-JP" altLang="en-US"/>
              <a:t>’</a:t>
            </a:r>
            <a:r>
              <a:rPr lang="en-US"/>
              <a:t>s perception a visually drawn regression line may or may not be accurate!</a:t>
            </a:r>
          </a:p>
          <a:p>
            <a:pPr eaLnBrk="1" hangingPunct="1"/>
            <a:r>
              <a:rPr lang="en-US"/>
              <a:t>On this example explain that when the data point circled in red is marked as an outlier we get a pretty good regression, but this would be the wrong approach as there are too few data points to make a sound judgment call!</a:t>
            </a:r>
          </a:p>
          <a:p>
            <a:pPr eaLnBrk="1" hangingPunct="1"/>
            <a:endParaRPr lang="en-US"/>
          </a:p>
          <a:p>
            <a:pPr eaLnBrk="1" hangingPunct="1"/>
            <a:r>
              <a:rPr lang="en-US"/>
              <a:t>Note: Student tool does not draw a </a:t>
            </a:r>
            <a:r>
              <a:rPr lang="en-US">
                <a:solidFill>
                  <a:srgbClr val="0070C0"/>
                </a:solidFill>
              </a:rPr>
              <a:t>regression line</a:t>
            </a:r>
            <a:r>
              <a:rPr lang="en-US"/>
              <a:t>. It is best to go back to PROBE Size Estimating Template and look at the </a:t>
            </a:r>
            <a:r>
              <a:rPr lang="en-US" u="sng"/>
              <a:t>calculated</a:t>
            </a:r>
            <a:r>
              <a:rPr lang="en-US"/>
              <a:t> correlation value and regression parameters!</a:t>
            </a:r>
          </a:p>
          <a:p>
            <a:pPr eaLnBrk="1" hangingPunct="1"/>
            <a:endParaRPr lang="en-US"/>
          </a:p>
        </p:txBody>
      </p:sp>
    </p:spTree>
    <p:extLst>
      <p:ext uri="{BB962C8B-B14F-4D97-AF65-F5344CB8AC3E}">
        <p14:creationId xmlns:p14="http://schemas.microsoft.com/office/powerpoint/2010/main" val="19503639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6471945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2266950" y="728663"/>
            <a:ext cx="2816225" cy="2112962"/>
          </a:xfrm>
          <a:ln/>
        </p:spPr>
      </p:sp>
      <p:sp>
        <p:nvSpPr>
          <p:cNvPr id="72707"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Method A fits the selection criteria, so it should be selected.</a:t>
            </a:r>
          </a:p>
          <a:p>
            <a:pPr eaLnBrk="1" hangingPunct="1"/>
            <a:endParaRPr lang="en-US"/>
          </a:p>
          <a:p>
            <a:pPr eaLnBrk="1" hangingPunct="1"/>
            <a:r>
              <a:rPr lang="en-US"/>
              <a:t>A couple things to note about the prediction interval</a:t>
            </a:r>
          </a:p>
          <a:p>
            <a:pPr marL="741363" lvl="1" indent="-284163" eaLnBrk="1" hangingPunct="1">
              <a:buFontTx/>
              <a:buChar char="•"/>
            </a:pPr>
            <a:r>
              <a:rPr lang="en-US"/>
              <a:t>It is not part of the selection criteria for the method choice.</a:t>
            </a:r>
          </a:p>
          <a:p>
            <a:pPr marL="741363" lvl="1" indent="-284163" eaLnBrk="1" hangingPunct="1">
              <a:buFontTx/>
              <a:buChar char="•"/>
            </a:pPr>
            <a:r>
              <a:rPr lang="en-US"/>
              <a:t>The magnitude of the prediction interval is mainly affected by 2 items</a:t>
            </a:r>
          </a:p>
          <a:p>
            <a:pPr marL="1141413" lvl="2" indent="-227013" eaLnBrk="1" hangingPunct="1">
              <a:buFontTx/>
              <a:buChar char="•"/>
            </a:pPr>
            <a:r>
              <a:rPr lang="en-US"/>
              <a:t>the variation of the historical data about the regression line</a:t>
            </a:r>
          </a:p>
          <a:p>
            <a:pPr marL="1141413" lvl="2" indent="-227013" eaLnBrk="1" hangingPunct="1">
              <a:buFontTx/>
              <a:buChar char="•"/>
            </a:pPr>
            <a:r>
              <a:rPr lang="en-US"/>
              <a:t>The </a:t>
            </a:r>
            <a:r>
              <a:rPr lang="ja-JP" altLang="en-US"/>
              <a:t>“</a:t>
            </a:r>
            <a:r>
              <a:rPr lang="en-US"/>
              <a:t>distance</a:t>
            </a:r>
            <a:r>
              <a:rPr lang="ja-JP" altLang="en-US"/>
              <a:t>”</a:t>
            </a:r>
            <a:r>
              <a:rPr lang="en-US"/>
              <a:t> of the new estimated proxy size (E) from the historical data</a:t>
            </a:r>
          </a:p>
          <a:p>
            <a:pPr marL="741363" lvl="1" indent="-284163" eaLnBrk="1" hangingPunct="1">
              <a:buFontTx/>
              <a:buChar char="•"/>
            </a:pPr>
            <a:r>
              <a:rPr lang="en-US"/>
              <a:t>The larger either of these is, the larger the prediction interval is</a:t>
            </a:r>
          </a:p>
          <a:p>
            <a:pPr marL="741363" lvl="1" indent="-284163" eaLnBrk="1" hangingPunct="1">
              <a:buFontTx/>
              <a:buChar char="•"/>
            </a:pPr>
            <a:r>
              <a:rPr lang="en-US"/>
              <a:t>In this example, the variation of the historical data about the regression line is </a:t>
            </a:r>
            <a:r>
              <a:rPr lang="ja-JP" altLang="en-US"/>
              <a:t>“</a:t>
            </a:r>
            <a:r>
              <a:rPr lang="en-US"/>
              <a:t>small</a:t>
            </a:r>
            <a:r>
              <a:rPr lang="ja-JP" altLang="en-US"/>
              <a:t>”</a:t>
            </a:r>
            <a:r>
              <a:rPr lang="en-US"/>
              <a:t> – see the earlier charts. But the </a:t>
            </a:r>
            <a:r>
              <a:rPr lang="ja-JP" altLang="en-US"/>
              <a:t>“</a:t>
            </a:r>
            <a:r>
              <a:rPr lang="en-US"/>
              <a:t>distance</a:t>
            </a:r>
            <a:r>
              <a:rPr lang="ja-JP" altLang="en-US"/>
              <a:t>”</a:t>
            </a:r>
            <a:r>
              <a:rPr lang="en-US"/>
              <a:t> of the new estimated proxy size from the historical data is </a:t>
            </a:r>
            <a:r>
              <a:rPr lang="ja-JP" altLang="en-US"/>
              <a:t>“</a:t>
            </a:r>
            <a:r>
              <a:rPr lang="en-US"/>
              <a:t>large</a:t>
            </a:r>
            <a:r>
              <a:rPr lang="ja-JP" altLang="en-US"/>
              <a:t>”</a:t>
            </a:r>
            <a:r>
              <a:rPr lang="en-US"/>
              <a:t>. So although the historical data has little fluctuation, because the new estimated proxy size (e) is well outside the range of the existing data, the prediction interval is large.</a:t>
            </a:r>
          </a:p>
        </p:txBody>
      </p:sp>
    </p:spTree>
    <p:extLst>
      <p:ext uri="{BB962C8B-B14F-4D97-AF65-F5344CB8AC3E}">
        <p14:creationId xmlns:p14="http://schemas.microsoft.com/office/powerpoint/2010/main" val="3957086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2266950" y="728663"/>
            <a:ext cx="2816225" cy="2112962"/>
          </a:xfrm>
          <a:ln/>
        </p:spPr>
      </p:sp>
      <p:sp>
        <p:nvSpPr>
          <p:cNvPr id="73731"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Method A fits the selection criteria, so it should be selected.</a:t>
            </a:r>
          </a:p>
          <a:p>
            <a:pPr eaLnBrk="1" hangingPunct="1"/>
            <a:endParaRPr lang="en-US"/>
          </a:p>
          <a:p>
            <a:pPr eaLnBrk="1" hangingPunct="1"/>
            <a:r>
              <a:rPr lang="en-US"/>
              <a:t>A couple things to note about the prediction interval</a:t>
            </a:r>
          </a:p>
          <a:p>
            <a:pPr marL="741363" lvl="1" indent="-284163" eaLnBrk="1" hangingPunct="1">
              <a:buFontTx/>
              <a:buChar char="•"/>
            </a:pPr>
            <a:r>
              <a:rPr lang="en-US"/>
              <a:t>It is not part of the selection criteria for the method choice.</a:t>
            </a:r>
          </a:p>
          <a:p>
            <a:pPr marL="741363" lvl="1" indent="-284163" eaLnBrk="1" hangingPunct="1">
              <a:buFontTx/>
              <a:buChar char="•"/>
            </a:pPr>
            <a:r>
              <a:rPr lang="en-US"/>
              <a:t>The magnitude of the prediction interval is mainly affected by 2 items</a:t>
            </a:r>
          </a:p>
          <a:p>
            <a:pPr marL="1141413" lvl="2" indent="-227013" eaLnBrk="1" hangingPunct="1">
              <a:buFontTx/>
              <a:buChar char="•"/>
            </a:pPr>
            <a:r>
              <a:rPr lang="en-US"/>
              <a:t>the variation of the historical data about the regression line</a:t>
            </a:r>
          </a:p>
          <a:p>
            <a:pPr marL="1141413" lvl="2" indent="-227013" eaLnBrk="1" hangingPunct="1">
              <a:buFontTx/>
              <a:buChar char="•"/>
            </a:pPr>
            <a:r>
              <a:rPr lang="en-US"/>
              <a:t>The </a:t>
            </a:r>
            <a:r>
              <a:rPr lang="ja-JP" altLang="en-US"/>
              <a:t>“</a:t>
            </a:r>
            <a:r>
              <a:rPr lang="en-US"/>
              <a:t>distance</a:t>
            </a:r>
            <a:r>
              <a:rPr lang="ja-JP" altLang="en-US"/>
              <a:t>”</a:t>
            </a:r>
            <a:r>
              <a:rPr lang="en-US"/>
              <a:t> of the new estimated proxy size (E) from the historical data</a:t>
            </a:r>
          </a:p>
          <a:p>
            <a:pPr marL="741363" lvl="1" indent="-284163" eaLnBrk="1" hangingPunct="1">
              <a:buFontTx/>
              <a:buChar char="•"/>
            </a:pPr>
            <a:r>
              <a:rPr lang="en-US"/>
              <a:t>The larger either of these is, the larger the prediction interval is</a:t>
            </a:r>
          </a:p>
          <a:p>
            <a:pPr marL="741363" lvl="1" indent="-284163" eaLnBrk="1" hangingPunct="1">
              <a:buFontTx/>
              <a:buChar char="•"/>
            </a:pPr>
            <a:r>
              <a:rPr lang="en-US"/>
              <a:t>In this example, the variation of the historical data about the regression line is </a:t>
            </a:r>
            <a:r>
              <a:rPr lang="ja-JP" altLang="en-US"/>
              <a:t>“</a:t>
            </a:r>
            <a:r>
              <a:rPr lang="en-US"/>
              <a:t>small</a:t>
            </a:r>
            <a:r>
              <a:rPr lang="ja-JP" altLang="en-US"/>
              <a:t>”</a:t>
            </a:r>
            <a:r>
              <a:rPr lang="en-US"/>
              <a:t> – see the earlier charts. But the </a:t>
            </a:r>
            <a:r>
              <a:rPr lang="ja-JP" altLang="en-US"/>
              <a:t>“</a:t>
            </a:r>
            <a:r>
              <a:rPr lang="en-US"/>
              <a:t>distance</a:t>
            </a:r>
            <a:r>
              <a:rPr lang="ja-JP" altLang="en-US"/>
              <a:t>”</a:t>
            </a:r>
            <a:r>
              <a:rPr lang="en-US"/>
              <a:t> of the new estimated proxy size from the historical data is </a:t>
            </a:r>
            <a:r>
              <a:rPr lang="ja-JP" altLang="en-US"/>
              <a:t>“</a:t>
            </a:r>
            <a:r>
              <a:rPr lang="en-US"/>
              <a:t>large</a:t>
            </a:r>
            <a:r>
              <a:rPr lang="ja-JP" altLang="en-US"/>
              <a:t>”</a:t>
            </a:r>
            <a:r>
              <a:rPr lang="en-US"/>
              <a:t>. So although the historical data has little fluctuation, because the new estimated proxy size (e) is well outside the range of the existing data, the prediction interval is large.</a:t>
            </a:r>
          </a:p>
        </p:txBody>
      </p:sp>
    </p:spTree>
    <p:extLst>
      <p:ext uri="{BB962C8B-B14F-4D97-AF65-F5344CB8AC3E}">
        <p14:creationId xmlns:p14="http://schemas.microsoft.com/office/powerpoint/2010/main" val="2959110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
        <p:nvSpPr>
          <p:cNvPr id="47108" name="Slide Number Placeholder 3"/>
          <p:cNvSpPr>
            <a:spLocks noGrp="1"/>
          </p:cNvSpPr>
          <p:nvPr>
            <p:ph type="sldNum" sz="quarter" idx="4294967295"/>
          </p:nvPr>
        </p:nvSpPr>
        <p:spPr bwMode="auto">
          <a:xfrm>
            <a:off x="4143375" y="9120188"/>
            <a:ext cx="3173413" cy="484187"/>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9794" tIns="0" rIns="19794" bIns="0" anchor="b"/>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pPr algn="r"/>
            <a:endParaRPr lang="en-US" i="1">
              <a:latin typeface="Times New Roman" charset="0"/>
            </a:endParaRPr>
          </a:p>
        </p:txBody>
      </p:sp>
    </p:spTree>
    <p:extLst>
      <p:ext uri="{BB962C8B-B14F-4D97-AF65-F5344CB8AC3E}">
        <p14:creationId xmlns:p14="http://schemas.microsoft.com/office/powerpoint/2010/main" val="4643836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2266950" y="728663"/>
            <a:ext cx="2816225" cy="2112962"/>
          </a:xfrm>
          <a:ln/>
        </p:spPr>
      </p:sp>
      <p:sp>
        <p:nvSpPr>
          <p:cNvPr id="74755"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Method A fits the selection criteria, so it should be selected.</a:t>
            </a:r>
          </a:p>
          <a:p>
            <a:pPr eaLnBrk="1" hangingPunct="1"/>
            <a:endParaRPr lang="en-US"/>
          </a:p>
          <a:p>
            <a:pPr eaLnBrk="1" hangingPunct="1"/>
            <a:r>
              <a:rPr lang="en-US"/>
              <a:t>A couple things to note about the prediction interval</a:t>
            </a:r>
          </a:p>
          <a:p>
            <a:pPr marL="741363" lvl="1" indent="-284163" eaLnBrk="1" hangingPunct="1">
              <a:buFontTx/>
              <a:buChar char="•"/>
            </a:pPr>
            <a:r>
              <a:rPr lang="en-US"/>
              <a:t>It is not part of the selection criteria for the method choice.</a:t>
            </a:r>
          </a:p>
          <a:p>
            <a:pPr marL="741363" lvl="1" indent="-284163" eaLnBrk="1" hangingPunct="1">
              <a:buFontTx/>
              <a:buChar char="•"/>
            </a:pPr>
            <a:r>
              <a:rPr lang="en-US"/>
              <a:t>The magnitude of the prediction interval is mainly affected by 2 items</a:t>
            </a:r>
          </a:p>
          <a:p>
            <a:pPr marL="1141413" lvl="2" indent="-227013" eaLnBrk="1" hangingPunct="1">
              <a:buFontTx/>
              <a:buChar char="•"/>
            </a:pPr>
            <a:r>
              <a:rPr lang="en-US"/>
              <a:t>the variation of the historical data about the regression line</a:t>
            </a:r>
          </a:p>
          <a:p>
            <a:pPr marL="1141413" lvl="2" indent="-227013" eaLnBrk="1" hangingPunct="1">
              <a:buFontTx/>
              <a:buChar char="•"/>
            </a:pPr>
            <a:r>
              <a:rPr lang="en-US"/>
              <a:t>The </a:t>
            </a:r>
            <a:r>
              <a:rPr lang="ja-JP" altLang="en-US"/>
              <a:t>“</a:t>
            </a:r>
            <a:r>
              <a:rPr lang="en-US"/>
              <a:t>distance</a:t>
            </a:r>
            <a:r>
              <a:rPr lang="ja-JP" altLang="en-US"/>
              <a:t>”</a:t>
            </a:r>
            <a:r>
              <a:rPr lang="en-US"/>
              <a:t> of the new estimated proxy size (E) from the historical data</a:t>
            </a:r>
          </a:p>
          <a:p>
            <a:pPr marL="741363" lvl="1" indent="-284163" eaLnBrk="1" hangingPunct="1">
              <a:buFontTx/>
              <a:buChar char="•"/>
            </a:pPr>
            <a:r>
              <a:rPr lang="en-US"/>
              <a:t>The larger either of these is, the larger the prediction interval is</a:t>
            </a:r>
          </a:p>
          <a:p>
            <a:pPr marL="741363" lvl="1" indent="-284163" eaLnBrk="1" hangingPunct="1">
              <a:buFontTx/>
              <a:buChar char="•"/>
            </a:pPr>
            <a:r>
              <a:rPr lang="en-US"/>
              <a:t>In this example, the variation of the historical data about the regression line is </a:t>
            </a:r>
            <a:r>
              <a:rPr lang="ja-JP" altLang="en-US"/>
              <a:t>“</a:t>
            </a:r>
            <a:r>
              <a:rPr lang="en-US"/>
              <a:t>small</a:t>
            </a:r>
            <a:r>
              <a:rPr lang="ja-JP" altLang="en-US"/>
              <a:t>”</a:t>
            </a:r>
            <a:r>
              <a:rPr lang="en-US"/>
              <a:t> – see the earlier charts. But the </a:t>
            </a:r>
            <a:r>
              <a:rPr lang="ja-JP" altLang="en-US"/>
              <a:t>“</a:t>
            </a:r>
            <a:r>
              <a:rPr lang="en-US"/>
              <a:t>distance</a:t>
            </a:r>
            <a:r>
              <a:rPr lang="ja-JP" altLang="en-US"/>
              <a:t>”</a:t>
            </a:r>
            <a:r>
              <a:rPr lang="en-US"/>
              <a:t> of the new estimated proxy size from the historical data is </a:t>
            </a:r>
            <a:r>
              <a:rPr lang="ja-JP" altLang="en-US"/>
              <a:t>“</a:t>
            </a:r>
            <a:r>
              <a:rPr lang="en-US"/>
              <a:t>large</a:t>
            </a:r>
            <a:r>
              <a:rPr lang="ja-JP" altLang="en-US"/>
              <a:t>”</a:t>
            </a:r>
            <a:r>
              <a:rPr lang="en-US"/>
              <a:t>. So although the historical data has little fluctuation, because the new estimated proxy size (e) is well outside the range of the existing data, the prediction interval is large.</a:t>
            </a:r>
          </a:p>
        </p:txBody>
      </p:sp>
    </p:spTree>
    <p:extLst>
      <p:ext uri="{BB962C8B-B14F-4D97-AF65-F5344CB8AC3E}">
        <p14:creationId xmlns:p14="http://schemas.microsoft.com/office/powerpoint/2010/main" val="22928288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3369978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2279650" y="728663"/>
            <a:ext cx="2792413" cy="2093912"/>
          </a:xfrm>
          <a:ln/>
        </p:spPr>
      </p:sp>
      <p:sp>
        <p:nvSpPr>
          <p:cNvPr id="76803"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b="1">
                <a:latin typeface="Symbol" charset="0"/>
              </a:rPr>
              <a:t>b</a:t>
            </a:r>
            <a:r>
              <a:rPr lang="en-US" b="1" baseline="-25000"/>
              <a:t>0</a:t>
            </a:r>
            <a:r>
              <a:rPr lang="en-US"/>
              <a:t> and </a:t>
            </a:r>
            <a:r>
              <a:rPr lang="en-US" b="1">
                <a:latin typeface="Symbol" charset="0"/>
              </a:rPr>
              <a:t>b</a:t>
            </a:r>
            <a:r>
              <a:rPr lang="en-US" b="1" baseline="-25000"/>
              <a:t>1</a:t>
            </a:r>
            <a:r>
              <a:rPr lang="en-US"/>
              <a:t> should be explained here as to what they mean regarding </a:t>
            </a:r>
            <a:r>
              <a:rPr lang="ja-JP" altLang="en-US"/>
              <a:t>“</a:t>
            </a:r>
            <a:r>
              <a:rPr lang="en-US"/>
              <a:t>time</a:t>
            </a:r>
            <a:r>
              <a:rPr lang="ja-JP" altLang="en-US"/>
              <a:t>”</a:t>
            </a:r>
            <a:r>
              <a:rPr lang="en-US"/>
              <a:t>. In LOC/Size, </a:t>
            </a:r>
            <a:r>
              <a:rPr lang="en-US" b="1">
                <a:latin typeface="Symbol" charset="0"/>
              </a:rPr>
              <a:t>b</a:t>
            </a:r>
            <a:r>
              <a:rPr lang="en-US" b="1" baseline="-25000"/>
              <a:t>0</a:t>
            </a:r>
            <a:r>
              <a:rPr lang="en-US"/>
              <a:t>, represented overhead such as declarations, setting up development environment and/or constant estimating bias. </a:t>
            </a:r>
          </a:p>
          <a:p>
            <a:pPr eaLnBrk="1" hangingPunct="1"/>
            <a:endParaRPr lang="en-US"/>
          </a:p>
          <a:p>
            <a:pPr eaLnBrk="1" hangingPunct="1"/>
            <a:r>
              <a:rPr lang="en-US"/>
              <a:t>In </a:t>
            </a:r>
            <a:r>
              <a:rPr lang="ja-JP" altLang="en-US"/>
              <a:t>“</a:t>
            </a:r>
            <a:r>
              <a:rPr lang="en-US"/>
              <a:t>time</a:t>
            </a:r>
            <a:r>
              <a:rPr lang="ja-JP" altLang="en-US"/>
              <a:t>”</a:t>
            </a:r>
            <a:r>
              <a:rPr lang="en-US"/>
              <a:t> </a:t>
            </a:r>
            <a:r>
              <a:rPr lang="en-US" b="1">
                <a:latin typeface="Symbol" charset="0"/>
              </a:rPr>
              <a:t>b</a:t>
            </a:r>
            <a:r>
              <a:rPr lang="en-US" b="1" baseline="-25000"/>
              <a:t>0</a:t>
            </a:r>
            <a:r>
              <a:rPr lang="en-US"/>
              <a:t> represents time spent that isn</a:t>
            </a:r>
            <a:r>
              <a:rPr lang="ja-JP" altLang="en-US"/>
              <a:t>’</a:t>
            </a:r>
            <a:r>
              <a:rPr lang="en-US"/>
              <a:t>t related to size (possibly planning and/or postmortem and/or overhead items) and constant estimating bias.</a:t>
            </a:r>
          </a:p>
          <a:p>
            <a:pPr eaLnBrk="1" hangingPunct="1"/>
            <a:endParaRPr lang="en-US"/>
          </a:p>
          <a:p>
            <a:pPr eaLnBrk="1" hangingPunct="1"/>
            <a:r>
              <a:rPr lang="en-US" b="1">
                <a:latin typeface="Symbol" charset="0"/>
              </a:rPr>
              <a:t>b</a:t>
            </a:r>
            <a:r>
              <a:rPr lang="en-US" b="1" baseline="-25000"/>
              <a:t>1</a:t>
            </a:r>
            <a:r>
              <a:rPr lang="en-US"/>
              <a:t> should be within half of 1/</a:t>
            </a:r>
            <a:r>
              <a:rPr lang="ja-JP" altLang="en-US"/>
              <a:t>”</a:t>
            </a:r>
            <a:r>
              <a:rPr lang="en-US"/>
              <a:t>Historical Productivity</a:t>
            </a:r>
            <a:r>
              <a:rPr lang="ja-JP" altLang="en-US"/>
              <a:t>”</a:t>
            </a:r>
            <a:r>
              <a:rPr lang="en-US"/>
              <a:t>. The rational for this is that since the B0 should be substantially smaller than the expected development time and that the Projected A&amp;M should be somewhere between ½ and 2x the estimated proxy size, b1, which is the main determinate of the time estimate, should be within 0.5 and 1.5  the reciprocal of the historical productivity expressed in minutes/LOC. </a:t>
            </a:r>
          </a:p>
          <a:p>
            <a:pPr eaLnBrk="1" hangingPunct="1"/>
            <a:endParaRPr lang="en-US"/>
          </a:p>
          <a:p>
            <a:pPr eaLnBrk="1" hangingPunct="1"/>
            <a:r>
              <a:rPr lang="en-US"/>
              <a:t>NOTE, however, this is an academic exercise in this case since b1 is negative, we can immediately conclude that method A is not usable for time!</a:t>
            </a:r>
          </a:p>
          <a:p>
            <a:pPr eaLnBrk="1" hangingPunct="1"/>
            <a:endParaRPr lang="en-US"/>
          </a:p>
          <a:p>
            <a:pPr eaLnBrk="1" hangingPunct="1"/>
            <a:r>
              <a:rPr lang="en-US"/>
              <a:t>NOTE: The historical productivity needs to be converted to minutes per LOC instead of Hours per LOC before making the comparison.</a:t>
            </a:r>
          </a:p>
          <a:p>
            <a:pPr eaLnBrk="1" hangingPunct="1"/>
            <a:endParaRPr lang="en-US"/>
          </a:p>
        </p:txBody>
      </p:sp>
    </p:spTree>
    <p:extLst>
      <p:ext uri="{BB962C8B-B14F-4D97-AF65-F5344CB8AC3E}">
        <p14:creationId xmlns:p14="http://schemas.microsoft.com/office/powerpoint/2010/main" val="13517663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2279650" y="728663"/>
            <a:ext cx="2792413" cy="2093912"/>
          </a:xfrm>
          <a:ln/>
        </p:spPr>
      </p:sp>
      <p:sp>
        <p:nvSpPr>
          <p:cNvPr id="77827"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Ask why a negative beta1 is never acceptable.</a:t>
            </a:r>
          </a:p>
        </p:txBody>
      </p:sp>
    </p:spTree>
    <p:extLst>
      <p:ext uri="{BB962C8B-B14F-4D97-AF65-F5344CB8AC3E}">
        <p14:creationId xmlns:p14="http://schemas.microsoft.com/office/powerpoint/2010/main" val="12852564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Note that historical productivity is LOC/Hr, so we multiply the result by 60 to get the per minute value!</a:t>
            </a:r>
          </a:p>
          <a:p>
            <a:endParaRPr lang="en-US"/>
          </a:p>
        </p:txBody>
      </p:sp>
    </p:spTree>
    <p:extLst>
      <p:ext uri="{BB962C8B-B14F-4D97-AF65-F5344CB8AC3E}">
        <p14:creationId xmlns:p14="http://schemas.microsoft.com/office/powerpoint/2010/main" val="37276028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xfrm>
            <a:off x="2270125" y="728663"/>
            <a:ext cx="2790825" cy="2093912"/>
          </a:xfrm>
          <a:ln/>
        </p:spPr>
      </p:sp>
      <p:sp>
        <p:nvSpPr>
          <p:cNvPr id="79875"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We show on the slide where the data is coming from for use in Method B.</a:t>
            </a:r>
          </a:p>
          <a:p>
            <a:pPr eaLnBrk="1" hangingPunct="1"/>
            <a:r>
              <a:rPr lang="en-US"/>
              <a:t>Also mention that it is discouraged to mark a data point as an outlier as fluctuation is normal and evaluation should be deferred until substantial amount of data is collected.</a:t>
            </a:r>
          </a:p>
        </p:txBody>
      </p:sp>
    </p:spTree>
    <p:extLst>
      <p:ext uri="{BB962C8B-B14F-4D97-AF65-F5344CB8AC3E}">
        <p14:creationId xmlns:p14="http://schemas.microsoft.com/office/powerpoint/2010/main" val="4494114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5"/>
          <p:cNvSpPr>
            <a:spLocks noGrp="1" noChangeArrowheads="1"/>
          </p:cNvSpPr>
          <p:nvPr>
            <p:ph type="sldNum" sz="quarter" idx="4294967295"/>
          </p:nvPr>
        </p:nvSpPr>
        <p:spPr bwMode="auto">
          <a:xfrm>
            <a:off x="4143375" y="9120188"/>
            <a:ext cx="3173413" cy="484187"/>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9794" tIns="0" rIns="19794" bIns="0" anchor="b"/>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pPr algn="r"/>
            <a:endParaRPr lang="en-US" i="1">
              <a:latin typeface="Times New Roman" charset="0"/>
            </a:endParaRPr>
          </a:p>
        </p:txBody>
      </p:sp>
      <p:sp>
        <p:nvSpPr>
          <p:cNvPr id="80899" name="Rectangle 2"/>
          <p:cNvSpPr>
            <a:spLocks noGrp="1" noRot="1" noChangeAspect="1" noChangeArrowheads="1" noTextEdit="1"/>
          </p:cNvSpPr>
          <p:nvPr>
            <p:ph type="sldImg"/>
          </p:nvPr>
        </p:nvSpPr>
        <p:spPr>
          <a:xfrm>
            <a:off x="2270125" y="728663"/>
            <a:ext cx="2790825" cy="2093912"/>
          </a:xfrm>
          <a:ln/>
        </p:spPr>
      </p:sp>
      <p:sp>
        <p:nvSpPr>
          <p:cNvPr id="80900" name="Rectangle 3"/>
          <p:cNvSpPr>
            <a:spLocks noGrp="1" noChangeArrowheads="1"/>
          </p:cNvSpPr>
          <p:nvPr>
            <p:ph type="body" idx="1"/>
          </p:nvPr>
        </p:nvSpPr>
        <p:spPr>
          <a:xfrm>
            <a:off x="974725" y="3051175"/>
            <a:ext cx="5365750" cy="582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In this example, the Time selection criteria was not met by Method A, then we came into Method B and found it to be acceptable</a:t>
            </a:r>
          </a:p>
        </p:txBody>
      </p:sp>
    </p:spTree>
    <p:extLst>
      <p:ext uri="{BB962C8B-B14F-4D97-AF65-F5344CB8AC3E}">
        <p14:creationId xmlns:p14="http://schemas.microsoft.com/office/powerpoint/2010/main" val="7658570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21236544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2273300" y="731838"/>
            <a:ext cx="2767013" cy="2074862"/>
          </a:xfrm>
          <a:ln cap="flat"/>
        </p:spPr>
      </p:sp>
      <p:sp>
        <p:nvSpPr>
          <p:cNvPr id="82947" name="Rectangle 3"/>
          <p:cNvSpPr>
            <a:spLocks noGrp="1" noChangeArrowheads="1"/>
          </p:cNvSpPr>
          <p:nvPr>
            <p:ph type="body" idx="1"/>
          </p:nvPr>
        </p:nvSpPr>
        <p:spPr>
          <a:xfrm>
            <a:off x="976313" y="3048000"/>
            <a:ext cx="5362575" cy="58324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7312" tIns="49480" rIns="97312" bIns="49480"/>
          <a:lstStyle/>
          <a:p>
            <a:pPr defTabSz="965200" eaLnBrk="1" hangingPunct="1"/>
            <a:endParaRPr lang="en-US"/>
          </a:p>
        </p:txBody>
      </p:sp>
    </p:spTree>
    <p:extLst>
      <p:ext uri="{BB962C8B-B14F-4D97-AF65-F5344CB8AC3E}">
        <p14:creationId xmlns:p14="http://schemas.microsoft.com/office/powerpoint/2010/main" val="26785683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2273300" y="731838"/>
            <a:ext cx="2767013" cy="2074862"/>
          </a:xfrm>
          <a:ln cap="flat"/>
        </p:spPr>
      </p:sp>
      <p:sp>
        <p:nvSpPr>
          <p:cNvPr id="83971" name="Rectangle 3"/>
          <p:cNvSpPr>
            <a:spLocks noGrp="1" noChangeArrowheads="1"/>
          </p:cNvSpPr>
          <p:nvPr>
            <p:ph type="body" idx="1"/>
          </p:nvPr>
        </p:nvSpPr>
        <p:spPr>
          <a:xfrm>
            <a:off x="976313" y="3048000"/>
            <a:ext cx="5362575" cy="58324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7312" tIns="49480" rIns="97312" bIns="49480"/>
          <a:lstStyle/>
          <a:p>
            <a:pPr defTabSz="965200" eaLnBrk="1" hangingPunct="1"/>
            <a:endParaRPr lang="en-US"/>
          </a:p>
        </p:txBody>
      </p:sp>
    </p:spTree>
    <p:extLst>
      <p:ext uri="{BB962C8B-B14F-4D97-AF65-F5344CB8AC3E}">
        <p14:creationId xmlns:p14="http://schemas.microsoft.com/office/powerpoint/2010/main" val="2149881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2971128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xfrm>
            <a:off x="2251075" y="720725"/>
            <a:ext cx="2813050" cy="2109788"/>
          </a:xfrm>
          <a:ln/>
        </p:spPr>
      </p:sp>
      <p:sp>
        <p:nvSpPr>
          <p:cNvPr id="84995" name="Rectangle 3"/>
          <p:cNvSpPr>
            <a:spLocks noGrp="1" noChangeArrowheads="1"/>
          </p:cNvSpPr>
          <p:nvPr>
            <p:ph type="body" idx="1"/>
          </p:nvPr>
        </p:nvSpPr>
        <p:spPr>
          <a:xfrm>
            <a:off x="401638" y="3051175"/>
            <a:ext cx="6511925" cy="58293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663376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3093937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Note, there is always the possibility that a high correlation was the result of chance (just a random event) and there is not a real cause and effect relationship between the two data sets. Significance is measure of that probability.</a:t>
            </a:r>
          </a:p>
          <a:p>
            <a:endParaRPr lang="en-US"/>
          </a:p>
          <a:p>
            <a:r>
              <a:rPr lang="en-US"/>
              <a:t>The point here is that when you have only a small number of data points in the regression and you get a good correlation, you should also check the significance measure to determine if the relation is likely due to chance and is not a true cause/effect relationship. </a:t>
            </a:r>
          </a:p>
          <a:p>
            <a:endParaRPr lang="en-US"/>
          </a:p>
          <a:p>
            <a:r>
              <a:rPr lang="en-US"/>
              <a:t>The students will implement the significance calculation in assignment on day 3 of this course.</a:t>
            </a:r>
          </a:p>
        </p:txBody>
      </p:sp>
    </p:spTree>
    <p:extLst>
      <p:ext uri="{BB962C8B-B14F-4D97-AF65-F5344CB8AC3E}">
        <p14:creationId xmlns:p14="http://schemas.microsoft.com/office/powerpoint/2010/main" val="269271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sldNum" sz="quarter" idx="4294967295"/>
          </p:nvPr>
        </p:nvSpPr>
        <p:spPr bwMode="auto">
          <a:xfrm>
            <a:off x="4143375" y="9120188"/>
            <a:ext cx="3173413" cy="484187"/>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9794" tIns="0" rIns="19794" bIns="0" anchor="b"/>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pPr algn="r">
              <a:spcBef>
                <a:spcPct val="30000"/>
              </a:spcBef>
            </a:pPr>
            <a:endParaRPr lang="en-US" i="1">
              <a:latin typeface="Times New Roman" charset="0"/>
            </a:endParaRPr>
          </a:p>
        </p:txBody>
      </p:sp>
      <p:sp>
        <p:nvSpPr>
          <p:cNvPr id="51203" name="Rectangle 2"/>
          <p:cNvSpPr>
            <a:spLocks noGrp="1" noRot="1" noChangeAspect="1" noChangeArrowheads="1" noTextEdit="1"/>
          </p:cNvSpPr>
          <p:nvPr>
            <p:ph type="sldImg"/>
          </p:nvPr>
        </p:nvSpPr>
        <p:spPr>
          <a:xfrm>
            <a:off x="2265363" y="728663"/>
            <a:ext cx="2782887" cy="2087562"/>
          </a:xfrm>
          <a:ln/>
        </p:spPr>
      </p:sp>
      <p:sp>
        <p:nvSpPr>
          <p:cNvPr id="51204" name="Rectangle 3"/>
          <p:cNvSpPr>
            <a:spLocks noGrp="1" noChangeArrowheads="1"/>
          </p:cNvSpPr>
          <p:nvPr>
            <p:ph type="body" idx="1"/>
          </p:nvPr>
        </p:nvSpPr>
        <p:spPr>
          <a:xfrm>
            <a:off x="974725" y="3070225"/>
            <a:ext cx="5365750" cy="58086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t>Note that beta0 is not strictly overhead (LOC or time), it also accounts for a consistent constant estimating bias.</a:t>
            </a:r>
          </a:p>
        </p:txBody>
      </p:sp>
    </p:spTree>
    <p:extLst>
      <p:ext uri="{BB962C8B-B14F-4D97-AF65-F5344CB8AC3E}">
        <p14:creationId xmlns:p14="http://schemas.microsoft.com/office/powerpoint/2010/main" val="4192186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cs typeface="Arial" charset="0"/>
              </a:rPr>
              <a:t>It</a:t>
            </a:r>
            <a:r>
              <a:rPr lang="ja-JP" altLang="en-US">
                <a:cs typeface="Arial" charset="0"/>
              </a:rPr>
              <a:t>’</a:t>
            </a:r>
            <a:r>
              <a:rPr lang="en-US">
                <a:cs typeface="Arial" charset="0"/>
              </a:rPr>
              <a:t>s important to note that negative values of beta0 are valid. They can arise due to a constant estimating bias to overestimate. The regression compensates for this tendency to overestimate by a constant amount with a negative beta0.</a:t>
            </a:r>
          </a:p>
          <a:p>
            <a:endParaRPr lang="en-US">
              <a:cs typeface="Arial" charset="0"/>
            </a:endParaRPr>
          </a:p>
          <a:p>
            <a:r>
              <a:rPr lang="en-US">
                <a:cs typeface="Arial" charset="0"/>
              </a:rPr>
              <a:t>Note that the absolute value of  B0 is used in the PROBE method selection scripts.  A small negative B0 is acceptable because it will not make the estimate unreasonable. The script guidelines work well enough for planning purposes. </a:t>
            </a:r>
          </a:p>
          <a:p>
            <a:endParaRPr lang="en-US">
              <a:cs typeface="Arial" charset="0"/>
            </a:endParaRPr>
          </a:p>
        </p:txBody>
      </p:sp>
    </p:spTree>
    <p:extLst>
      <p:ext uri="{BB962C8B-B14F-4D97-AF65-F5344CB8AC3E}">
        <p14:creationId xmlns:p14="http://schemas.microsoft.com/office/powerpoint/2010/main" val="533052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
        <p:nvSpPr>
          <p:cNvPr id="53252" name="Slide Number Placeholder 3"/>
          <p:cNvSpPr>
            <a:spLocks noGrp="1"/>
          </p:cNvSpPr>
          <p:nvPr>
            <p:ph type="sldNum" sz="quarter" idx="4294967295"/>
          </p:nvPr>
        </p:nvSpPr>
        <p:spPr bwMode="auto">
          <a:xfrm>
            <a:off x="4143375" y="9120188"/>
            <a:ext cx="3173413" cy="484187"/>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9794" tIns="0" rIns="19794" bIns="0" anchor="b"/>
          <a:lstStyle>
            <a:lvl1pPr defTabSz="990600" eaLnBrk="0" hangingPunct="0">
              <a:defRPr sz="1000">
                <a:solidFill>
                  <a:schemeClr val="tx1"/>
                </a:solidFill>
                <a:latin typeface="Arial" charset="0"/>
                <a:ea typeface="ＭＳ Ｐゴシック" charset="0"/>
                <a:cs typeface="ＭＳ Ｐゴシック" charset="0"/>
              </a:defRPr>
            </a:lvl1pPr>
            <a:lvl2pPr marL="742950" indent="-285750" defTabSz="990600" eaLnBrk="0" hangingPunct="0">
              <a:defRPr sz="1000">
                <a:solidFill>
                  <a:schemeClr val="tx1"/>
                </a:solidFill>
                <a:latin typeface="Arial" charset="0"/>
                <a:ea typeface="ＭＳ Ｐゴシック" charset="0"/>
              </a:defRPr>
            </a:lvl2pPr>
            <a:lvl3pPr marL="1143000" indent="-228600" defTabSz="990600" eaLnBrk="0" hangingPunct="0">
              <a:defRPr sz="1000">
                <a:solidFill>
                  <a:schemeClr val="tx1"/>
                </a:solidFill>
                <a:latin typeface="Arial" charset="0"/>
                <a:ea typeface="ＭＳ Ｐゴシック" charset="0"/>
              </a:defRPr>
            </a:lvl3pPr>
            <a:lvl4pPr marL="1600200" indent="-228600" defTabSz="990600" eaLnBrk="0" hangingPunct="0">
              <a:defRPr sz="1000">
                <a:solidFill>
                  <a:schemeClr val="tx1"/>
                </a:solidFill>
                <a:latin typeface="Arial" charset="0"/>
                <a:ea typeface="ＭＳ Ｐゴシック" charset="0"/>
              </a:defRPr>
            </a:lvl4pPr>
            <a:lvl5pPr marL="2057400" indent="-228600" defTabSz="990600" eaLnBrk="0" hangingPunct="0">
              <a:defRPr sz="1000">
                <a:solidFill>
                  <a:schemeClr val="tx1"/>
                </a:solidFill>
                <a:latin typeface="Arial" charset="0"/>
                <a:ea typeface="ＭＳ Ｐゴシック" charset="0"/>
              </a:defRPr>
            </a:lvl5pPr>
            <a:lvl6pPr marL="2514600" indent="-228600" defTabSz="990600" eaLnBrk="0" fontAlgn="base" hangingPunct="0">
              <a:spcBef>
                <a:spcPct val="0"/>
              </a:spcBef>
              <a:spcAft>
                <a:spcPct val="0"/>
              </a:spcAft>
              <a:defRPr sz="1000">
                <a:solidFill>
                  <a:schemeClr val="tx1"/>
                </a:solidFill>
                <a:latin typeface="Arial" charset="0"/>
                <a:ea typeface="ＭＳ Ｐゴシック" charset="0"/>
              </a:defRPr>
            </a:lvl6pPr>
            <a:lvl7pPr marL="2971800" indent="-228600" defTabSz="990600" eaLnBrk="0" fontAlgn="base" hangingPunct="0">
              <a:spcBef>
                <a:spcPct val="0"/>
              </a:spcBef>
              <a:spcAft>
                <a:spcPct val="0"/>
              </a:spcAft>
              <a:defRPr sz="1000">
                <a:solidFill>
                  <a:schemeClr val="tx1"/>
                </a:solidFill>
                <a:latin typeface="Arial" charset="0"/>
                <a:ea typeface="ＭＳ Ｐゴシック" charset="0"/>
              </a:defRPr>
            </a:lvl7pPr>
            <a:lvl8pPr marL="3429000" indent="-228600" defTabSz="990600" eaLnBrk="0" fontAlgn="base" hangingPunct="0">
              <a:spcBef>
                <a:spcPct val="0"/>
              </a:spcBef>
              <a:spcAft>
                <a:spcPct val="0"/>
              </a:spcAft>
              <a:defRPr sz="1000">
                <a:solidFill>
                  <a:schemeClr val="tx1"/>
                </a:solidFill>
                <a:latin typeface="Arial" charset="0"/>
                <a:ea typeface="ＭＳ Ｐゴシック" charset="0"/>
              </a:defRPr>
            </a:lvl8pPr>
            <a:lvl9pPr marL="3886200" indent="-228600" defTabSz="990600" eaLnBrk="0" fontAlgn="base" hangingPunct="0">
              <a:spcBef>
                <a:spcPct val="0"/>
              </a:spcBef>
              <a:spcAft>
                <a:spcPct val="0"/>
              </a:spcAft>
              <a:defRPr sz="1000">
                <a:solidFill>
                  <a:schemeClr val="tx1"/>
                </a:solidFill>
                <a:latin typeface="Arial" charset="0"/>
                <a:ea typeface="ＭＳ Ｐゴシック" charset="0"/>
              </a:defRPr>
            </a:lvl9pPr>
          </a:lstStyle>
          <a:p>
            <a:pPr algn="r"/>
            <a:endParaRPr lang="en-US" i="1">
              <a:latin typeface="Times New Roman" charset="0"/>
            </a:endParaRPr>
          </a:p>
        </p:txBody>
      </p:sp>
    </p:spTree>
    <p:extLst>
      <p:ext uri="{BB962C8B-B14F-4D97-AF65-F5344CB8AC3E}">
        <p14:creationId xmlns:p14="http://schemas.microsoft.com/office/powerpoint/2010/main" val="16695717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835667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6568757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614697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146464872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7228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87040710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6179278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hoto">
    <p:bg>
      <p:bgPr>
        <a:solidFill>
          <a:schemeClr val="bg1"/>
        </a:solidFill>
        <a:effectLst/>
      </p:bgPr>
    </p:bg>
    <p:spTree>
      <p:nvGrpSpPr>
        <p:cNvPr id="1" name=""/>
        <p:cNvGrpSpPr/>
        <p:nvPr/>
      </p:nvGrpSpPr>
      <p:grpSpPr>
        <a:xfrm>
          <a:off x="0" y="0"/>
          <a:ext cx="0" cy="0"/>
          <a:chOff x="0" y="0"/>
          <a:chExt cx="0" cy="0"/>
        </a:xfrm>
      </p:grpSpPr>
      <p:pic>
        <p:nvPicPr>
          <p:cNvPr id="11" name="Picture 10"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51502" y="0"/>
            <a:ext cx="3467009" cy="6336792"/>
          </a:xfrm>
          <a:prstGeom prst="rect">
            <a:avLst/>
          </a:prstGeom>
        </p:spPr>
      </p:pic>
      <p:sp>
        <p:nvSpPr>
          <p:cNvPr id="10" name="Rectangle 9"/>
          <p:cNvSpPr/>
          <p:nvPr userDrawn="1"/>
        </p:nvSpPr>
        <p:spPr bwMode="auto">
          <a:xfrm>
            <a:off x="2" y="-17418"/>
            <a:ext cx="6057898"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657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4" y="3109372"/>
            <a:ext cx="5148793"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6" name="Rectangle 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67386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pic>
        <p:nvPicPr>
          <p:cNvPr id="10" name="Picture 9" descr="section.jpg"/>
          <p:cNvPicPr>
            <a:picLocks noChangeAspect="1"/>
          </p:cNvPicPr>
          <p:nvPr userDrawn="1"/>
        </p:nvPicPr>
        <p:blipFill rotWithShape="1">
          <a:blip r:embed="rId2" cstate="screen">
            <a:extLst>
              <a:ext uri="{28A0092B-C50C-407E-A947-70E740481C1C}">
                <a14:useLocalDpi xmlns:a14="http://schemas.microsoft.com/office/drawing/2010/main"/>
              </a:ext>
            </a:extLst>
          </a:blip>
          <a:srcRect t="5153" r="5153"/>
          <a:stretch/>
        </p:blipFill>
        <p:spPr>
          <a:xfrm>
            <a:off x="-2" y="0"/>
            <a:ext cx="9180062" cy="6336792"/>
          </a:xfrm>
          <a:prstGeom prst="rect">
            <a:avLst/>
          </a:prstGeom>
        </p:spPr>
      </p:pic>
      <p:sp>
        <p:nvSpPr>
          <p:cNvPr id="12" name="Title 1"/>
          <p:cNvSpPr>
            <a:spLocks noGrp="1"/>
          </p:cNvSpPr>
          <p:nvPr>
            <p:ph type="title" hasCustomPrompt="1"/>
          </p:nvPr>
        </p:nvSpPr>
        <p:spPr>
          <a:xfrm>
            <a:off x="396875" y="2791271"/>
            <a:ext cx="5127625" cy="282129"/>
          </a:xfrm>
          <a:prstGeom prst="rect">
            <a:avLst/>
          </a:prstGeom>
        </p:spPr>
        <p:txBody>
          <a:bodyPr lIns="0" tIns="0" rIns="0" bIns="0" anchor="b" anchorCtr="0"/>
          <a:lstStyle>
            <a:lvl1pPr algn="l">
              <a:defRPr sz="2000" b="0" cap="none">
                <a:solidFill>
                  <a:schemeClr val="tx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a:xfrm>
            <a:off x="396875" y="3109372"/>
            <a:ext cx="5127626" cy="469900"/>
          </a:xfrm>
          <a:prstGeom prst="rect">
            <a:avLst/>
          </a:prstGeom>
        </p:spPr>
        <p:txBody>
          <a:bodyPr lIns="0" tIns="0" rIns="0" bIns="0"/>
          <a:lstStyle>
            <a:lvl1pPr>
              <a:defRPr sz="3200" b="1">
                <a:solidFill>
                  <a:schemeClr val="tx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4"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8334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8187071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29677534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918057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453057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293253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6759033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13908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5834940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5275499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80" r:id="rId15"/>
    <p:sldLayoutId id="2147483676" r:id="rId16"/>
    <p:sldLayoutId id="2147483662" r:id="rId17"/>
    <p:sldLayoutId id="2147483664" r:id="rId18"/>
    <p:sldLayoutId id="2147483672" r:id="rId19"/>
    <p:sldLayoutId id="2147483673" r:id="rId20"/>
    <p:sldLayoutId id="2147483677" r:id="rId21"/>
    <p:sldLayoutId id="2147483678" r:id="rId22"/>
    <p:sldLayoutId id="2147483679" r:id="rId23"/>
    <p:sldLayoutId id="2147483674" r:id="rId24"/>
    <p:sldLayoutId id="2147483675" r:id="rId25"/>
    <p:sldLayoutId id="2147483683"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p:txBody>
          <a:bodyPr>
            <a:normAutofit/>
          </a:bodyPr>
          <a:lstStyle/>
          <a:p>
            <a:pPr eaLnBrk="1" hangingPunct="1"/>
            <a:r>
              <a:rPr lang="en-US" sz="2000" dirty="0">
                <a:latin typeface="Arial" charset="0"/>
              </a:rPr>
              <a:t>PSP Advanced</a:t>
            </a:r>
            <a:r>
              <a:rPr lang="en-US" dirty="0">
                <a:latin typeface="Arial" charset="0"/>
              </a:rPr>
              <a:t/>
            </a:r>
            <a:br>
              <a:rPr lang="en-US" dirty="0">
                <a:latin typeface="Arial" charset="0"/>
              </a:rPr>
            </a:br>
            <a:r>
              <a:rPr lang="en-US" dirty="0" smtClean="0">
                <a:latin typeface="Arial" charset="0"/>
              </a:rPr>
              <a:t>Tutorial: PROBE </a:t>
            </a:r>
            <a:r>
              <a:rPr lang="en-US" dirty="0">
                <a:latin typeface="Arial" charset="0"/>
              </a:rPr>
              <a:t>Methods A &amp; B with Process </a:t>
            </a:r>
            <a:r>
              <a:rPr lang="en-US" dirty="0" smtClean="0">
                <a:latin typeface="Arial" charset="0"/>
              </a:rPr>
              <a:t>Dashboard</a:t>
            </a:r>
            <a:endParaRPr lang="en-US" dirty="0">
              <a:latin typeface="Arial" charset="0"/>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784532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r>
              <a:rPr lang="en-US">
                <a:latin typeface="Arial" charset="0"/>
              </a:rPr>
              <a:t>PROBE Methods A &amp; B Overview</a:t>
            </a:r>
          </a:p>
        </p:txBody>
      </p:sp>
      <p:sp>
        <p:nvSpPr>
          <p:cNvPr id="11267" name="Content Placeholder 2"/>
          <p:cNvSpPr>
            <a:spLocks noGrp="1"/>
          </p:cNvSpPr>
          <p:nvPr>
            <p:ph idx="1"/>
          </p:nvPr>
        </p:nvSpPr>
        <p:spPr/>
        <p:txBody>
          <a:bodyPr>
            <a:normAutofit lnSpcReduction="10000"/>
          </a:bodyPr>
          <a:lstStyle/>
          <a:p>
            <a:pPr marL="0" indent="0"/>
            <a:r>
              <a:rPr lang="en-US">
                <a:latin typeface="Arial" charset="0"/>
              </a:rPr>
              <a:t>PROBE method A is the most preferred method.</a:t>
            </a:r>
          </a:p>
          <a:p>
            <a:pPr marL="400050" lvl="1" indent="0" eaLnBrk="1" hangingPunct="1">
              <a:lnSpc>
                <a:spcPct val="80000"/>
              </a:lnSpc>
              <a:buFontTx/>
              <a:buNone/>
            </a:pPr>
            <a:r>
              <a:rPr lang="en-US" sz="1700">
                <a:latin typeface="Arial" charset="0"/>
              </a:rPr>
              <a:t>Method A requires a minimum of 3 historical data points that correlate.</a:t>
            </a:r>
          </a:p>
          <a:p>
            <a:pPr lvl="2" eaLnBrk="1" hangingPunct="1">
              <a:lnSpc>
                <a:spcPct val="80000"/>
              </a:lnSpc>
              <a:buFont typeface="Arial" charset="0"/>
              <a:buChar char="•"/>
            </a:pPr>
            <a:r>
              <a:rPr lang="en-US" sz="1400">
                <a:latin typeface="Arial" charset="0"/>
              </a:rPr>
              <a:t>estimated proxy size (E) and actual A&amp;M for </a:t>
            </a:r>
            <a:r>
              <a:rPr lang="ja-JP" altLang="en-US" sz="1400">
                <a:latin typeface="Arial" charset="0"/>
              </a:rPr>
              <a:t>“</a:t>
            </a:r>
            <a:r>
              <a:rPr lang="en-US" sz="1400" i="1">
                <a:latin typeface="Arial" charset="0"/>
              </a:rPr>
              <a:t>size</a:t>
            </a:r>
            <a:r>
              <a:rPr lang="ja-JP" altLang="en-US" sz="1400">
                <a:latin typeface="Arial" charset="0"/>
              </a:rPr>
              <a:t>”</a:t>
            </a:r>
            <a:r>
              <a:rPr lang="en-US" sz="1400">
                <a:latin typeface="Arial" charset="0"/>
              </a:rPr>
              <a:t> estimation</a:t>
            </a:r>
          </a:p>
          <a:p>
            <a:pPr lvl="2" eaLnBrk="1" hangingPunct="1">
              <a:lnSpc>
                <a:spcPct val="80000"/>
              </a:lnSpc>
              <a:buFont typeface="Arial" charset="0"/>
              <a:buChar char="•"/>
            </a:pPr>
            <a:r>
              <a:rPr lang="en-US" sz="1400">
                <a:latin typeface="Arial" charset="0"/>
              </a:rPr>
              <a:t>estimated proxy size (E) and actual development time for </a:t>
            </a:r>
            <a:r>
              <a:rPr lang="ja-JP" altLang="en-US" sz="1400">
                <a:latin typeface="Arial" charset="0"/>
              </a:rPr>
              <a:t>“</a:t>
            </a:r>
            <a:r>
              <a:rPr lang="en-US" sz="1400" i="1">
                <a:latin typeface="Arial" charset="0"/>
              </a:rPr>
              <a:t>time</a:t>
            </a:r>
            <a:r>
              <a:rPr lang="ja-JP" altLang="en-US" sz="1400">
                <a:latin typeface="Arial" charset="0"/>
              </a:rPr>
              <a:t>”</a:t>
            </a:r>
            <a:r>
              <a:rPr lang="en-US" sz="1400">
                <a:latin typeface="Arial" charset="0"/>
              </a:rPr>
              <a:t> estimation</a:t>
            </a:r>
          </a:p>
          <a:p>
            <a:pPr marL="400050" lvl="1" indent="0" eaLnBrk="1" hangingPunct="1">
              <a:lnSpc>
                <a:spcPct val="80000"/>
              </a:lnSpc>
              <a:buFont typeface="Times" charset="0"/>
              <a:buNone/>
            </a:pPr>
            <a:r>
              <a:rPr lang="en-US" sz="1400">
                <a:latin typeface="Arial" charset="0"/>
              </a:rPr>
              <a:t>If the correlation and regression parameter values are within the selection criteria, method A is used.</a:t>
            </a:r>
          </a:p>
          <a:p>
            <a:pPr marL="0" indent="0" eaLnBrk="1" hangingPunct="1">
              <a:lnSpc>
                <a:spcPct val="80000"/>
              </a:lnSpc>
            </a:pPr>
            <a:endParaRPr lang="en-US" sz="800">
              <a:latin typeface="Arial" charset="0"/>
            </a:endParaRPr>
          </a:p>
          <a:p>
            <a:pPr marL="0" indent="0" eaLnBrk="1" hangingPunct="1">
              <a:lnSpc>
                <a:spcPct val="80000"/>
              </a:lnSpc>
              <a:spcAft>
                <a:spcPts val="1200"/>
              </a:spcAft>
            </a:pPr>
            <a:r>
              <a:rPr lang="en-US">
                <a:latin typeface="Arial" charset="0"/>
              </a:rPr>
              <a:t>PROBE method B is the next preferred method.</a:t>
            </a:r>
          </a:p>
          <a:p>
            <a:pPr marL="400050" lvl="1" indent="0" eaLnBrk="1" hangingPunct="1">
              <a:lnSpc>
                <a:spcPct val="80000"/>
              </a:lnSpc>
              <a:buFontTx/>
              <a:buNone/>
            </a:pPr>
            <a:r>
              <a:rPr lang="en-US" sz="1700">
                <a:latin typeface="Arial" charset="0"/>
              </a:rPr>
              <a:t>Method B requires a minimum of 3 historical data points that correlate.</a:t>
            </a:r>
          </a:p>
          <a:p>
            <a:pPr lvl="2" eaLnBrk="1" hangingPunct="1">
              <a:lnSpc>
                <a:spcPct val="80000"/>
              </a:lnSpc>
              <a:buFont typeface="Arial" charset="0"/>
              <a:buChar char="•"/>
            </a:pPr>
            <a:r>
              <a:rPr lang="en-US" sz="1400">
                <a:latin typeface="Arial" charset="0"/>
              </a:rPr>
              <a:t>plan A&amp;M and actual A&amp;M for </a:t>
            </a:r>
            <a:r>
              <a:rPr lang="ja-JP" altLang="en-US" sz="1400">
                <a:latin typeface="Arial" charset="0"/>
              </a:rPr>
              <a:t>“</a:t>
            </a:r>
            <a:r>
              <a:rPr lang="en-US" sz="1400" i="1">
                <a:latin typeface="Arial" charset="0"/>
              </a:rPr>
              <a:t>size</a:t>
            </a:r>
            <a:r>
              <a:rPr lang="ja-JP" altLang="en-US" sz="1400">
                <a:latin typeface="Arial" charset="0"/>
              </a:rPr>
              <a:t>”</a:t>
            </a:r>
            <a:r>
              <a:rPr lang="en-US" sz="1400">
                <a:latin typeface="Arial" charset="0"/>
              </a:rPr>
              <a:t> estimation</a:t>
            </a:r>
          </a:p>
          <a:p>
            <a:pPr lvl="2" eaLnBrk="1" hangingPunct="1">
              <a:lnSpc>
                <a:spcPct val="80000"/>
              </a:lnSpc>
              <a:buFont typeface="Arial" charset="0"/>
              <a:buChar char="•"/>
            </a:pPr>
            <a:r>
              <a:rPr lang="en-US" sz="1400">
                <a:latin typeface="Arial" charset="0"/>
              </a:rPr>
              <a:t>plan A&amp;M and actual development time for </a:t>
            </a:r>
            <a:r>
              <a:rPr lang="ja-JP" altLang="en-US" sz="1400">
                <a:latin typeface="Arial" charset="0"/>
              </a:rPr>
              <a:t>“</a:t>
            </a:r>
            <a:r>
              <a:rPr lang="en-US" sz="1400" i="1">
                <a:latin typeface="Arial" charset="0"/>
              </a:rPr>
              <a:t>time</a:t>
            </a:r>
            <a:r>
              <a:rPr lang="ja-JP" altLang="en-US" sz="1400">
                <a:latin typeface="Arial" charset="0"/>
              </a:rPr>
              <a:t>”</a:t>
            </a:r>
            <a:r>
              <a:rPr lang="en-US" sz="1400">
                <a:latin typeface="Arial" charset="0"/>
              </a:rPr>
              <a:t> estimation</a:t>
            </a:r>
          </a:p>
          <a:p>
            <a:pPr marL="400050" lvl="1" indent="0" eaLnBrk="1" hangingPunct="1">
              <a:lnSpc>
                <a:spcPct val="80000"/>
              </a:lnSpc>
              <a:buFontTx/>
              <a:buNone/>
            </a:pPr>
            <a:r>
              <a:rPr lang="en-US" sz="1400">
                <a:latin typeface="Arial" charset="0"/>
              </a:rPr>
              <a:t>If the correlation and regression parameter values are within the selection criteria, Method B is used.</a:t>
            </a:r>
          </a:p>
          <a:p>
            <a:pPr marL="400050" lvl="1" indent="0" eaLnBrk="1" hangingPunct="1">
              <a:lnSpc>
                <a:spcPct val="80000"/>
              </a:lnSpc>
              <a:buFontTx/>
              <a:buNone/>
            </a:pPr>
            <a:r>
              <a:rPr lang="en-US" sz="800">
                <a:latin typeface="Arial" charset="0"/>
              </a:rPr>
              <a:t> </a:t>
            </a:r>
          </a:p>
          <a:p>
            <a:pPr marL="0" indent="0" eaLnBrk="1" hangingPunct="1">
              <a:lnSpc>
                <a:spcPct val="80000"/>
              </a:lnSpc>
              <a:spcAft>
                <a:spcPts val="600"/>
              </a:spcAft>
            </a:pPr>
            <a:r>
              <a:rPr lang="en-US">
                <a:latin typeface="Arial" charset="0"/>
              </a:rPr>
              <a:t>When PROBE methods A or B do not meet the selection criteria, use</a:t>
            </a:r>
          </a:p>
          <a:p>
            <a:pPr marL="400050" lvl="1" indent="0" eaLnBrk="1" hangingPunct="1">
              <a:lnSpc>
                <a:spcPct val="80000"/>
              </a:lnSpc>
              <a:spcBef>
                <a:spcPts val="600"/>
              </a:spcBef>
              <a:spcAft>
                <a:spcPct val="0"/>
              </a:spcAft>
              <a:buFont typeface="Times" charset="0"/>
              <a:buNone/>
            </a:pPr>
            <a:r>
              <a:rPr lang="en-US" sz="1700">
                <a:latin typeface="Arial" charset="0"/>
              </a:rPr>
              <a:t>Method C if you have some historical data</a:t>
            </a:r>
          </a:p>
          <a:p>
            <a:pPr lvl="2" eaLnBrk="1" hangingPunct="1">
              <a:lnSpc>
                <a:spcPct val="80000"/>
              </a:lnSpc>
              <a:spcBef>
                <a:spcPts val="600"/>
              </a:spcBef>
              <a:spcAft>
                <a:spcPct val="0"/>
              </a:spcAft>
              <a:buFont typeface="Arial" charset="0"/>
              <a:buChar char="•"/>
            </a:pPr>
            <a:r>
              <a:rPr lang="en-US" sz="1700">
                <a:latin typeface="Arial" charset="0"/>
              </a:rPr>
              <a:t> </a:t>
            </a:r>
            <a:r>
              <a:rPr lang="en-US" sz="1400">
                <a:latin typeface="Arial" charset="0"/>
              </a:rPr>
              <a:t>Method C uses averaging of historical data and does not use regression.</a:t>
            </a:r>
          </a:p>
          <a:p>
            <a:pPr marL="400050" lvl="1" indent="0" eaLnBrk="1" hangingPunct="1">
              <a:lnSpc>
                <a:spcPct val="80000"/>
              </a:lnSpc>
              <a:spcBef>
                <a:spcPts val="600"/>
              </a:spcBef>
              <a:spcAft>
                <a:spcPct val="0"/>
              </a:spcAft>
              <a:buFont typeface="Times" charset="0"/>
              <a:buNone/>
            </a:pPr>
            <a:r>
              <a:rPr lang="en-US" sz="1700">
                <a:latin typeface="Arial" charset="0"/>
              </a:rPr>
              <a:t>Method D if you have no historical data</a:t>
            </a:r>
          </a:p>
          <a:p>
            <a:pPr lvl="2" eaLnBrk="1" hangingPunct="1">
              <a:lnSpc>
                <a:spcPct val="80000"/>
              </a:lnSpc>
              <a:spcBef>
                <a:spcPts val="600"/>
              </a:spcBef>
              <a:spcAft>
                <a:spcPct val="0"/>
              </a:spcAft>
              <a:buFont typeface="Arial" charset="0"/>
              <a:buChar char="•"/>
            </a:pPr>
            <a:r>
              <a:rPr lang="en-US" sz="1400">
                <a:latin typeface="Arial" charset="0"/>
              </a:rPr>
              <a:t>Method D uses </a:t>
            </a:r>
            <a:r>
              <a:rPr lang="ja-JP" altLang="en-US" sz="1400">
                <a:latin typeface="Arial" charset="0"/>
              </a:rPr>
              <a:t>“</a:t>
            </a:r>
            <a:r>
              <a:rPr lang="en-US" sz="1400">
                <a:latin typeface="Arial" charset="0"/>
              </a:rPr>
              <a:t>engineer</a:t>
            </a:r>
            <a:r>
              <a:rPr lang="ja-JP" altLang="en-US" sz="1400">
                <a:latin typeface="Arial" charset="0"/>
              </a:rPr>
              <a:t>’</a:t>
            </a:r>
            <a:r>
              <a:rPr lang="en-US" sz="1400">
                <a:latin typeface="Arial" charset="0"/>
              </a:rPr>
              <a:t>s best guess.</a:t>
            </a:r>
            <a:r>
              <a:rPr lang="ja-JP" altLang="en-US" sz="1400">
                <a:latin typeface="Arial" charset="0"/>
              </a:rPr>
              <a:t>”</a:t>
            </a:r>
            <a:endParaRPr lang="en-US" sz="1400">
              <a:latin typeface="Arial" charset="0"/>
            </a:endParaRPr>
          </a:p>
        </p:txBody>
      </p:sp>
    </p:spTree>
    <p:extLst>
      <p:ext uri="{BB962C8B-B14F-4D97-AF65-F5344CB8AC3E}">
        <p14:creationId xmlns:p14="http://schemas.microsoft.com/office/powerpoint/2010/main" val="2245857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a:bodyPr>
          <a:lstStyle/>
          <a:p>
            <a:r>
              <a:rPr lang="en-US">
                <a:latin typeface="Arial" charset="0"/>
              </a:rPr>
              <a:t>Rules for Size Method Selection</a:t>
            </a:r>
          </a:p>
        </p:txBody>
      </p:sp>
      <p:sp>
        <p:nvSpPr>
          <p:cNvPr id="12291" name="Content Placeholder 2"/>
          <p:cNvSpPr>
            <a:spLocks noGrp="1"/>
          </p:cNvSpPr>
          <p:nvPr>
            <p:ph idx="1"/>
          </p:nvPr>
        </p:nvSpPr>
        <p:spPr/>
        <p:txBody>
          <a:bodyPr>
            <a:normAutofit fontScale="92500" lnSpcReduction="10000"/>
          </a:bodyPr>
          <a:lstStyle/>
          <a:p>
            <a:pPr marL="0" indent="0"/>
            <a:r>
              <a:rPr lang="en-US" sz="1800">
                <a:latin typeface="Arial" charset="0"/>
              </a:rPr>
              <a:t>First check if method A can be used.</a:t>
            </a:r>
          </a:p>
          <a:p>
            <a:pPr marL="730250" lvl="1">
              <a:spcAft>
                <a:spcPts val="600"/>
              </a:spcAft>
            </a:pPr>
            <a:r>
              <a:rPr lang="en-US" sz="1800">
                <a:latin typeface="Arial" charset="0"/>
              </a:rPr>
              <a:t>You have three or more data points (</a:t>
            </a:r>
            <a:r>
              <a:rPr lang="en-US" sz="1800" b="1" i="1">
                <a:latin typeface="Arial" charset="0"/>
              </a:rPr>
              <a:t>estimated proxy size </a:t>
            </a:r>
            <a:r>
              <a:rPr lang="en-US" sz="1800">
                <a:latin typeface="Arial" charset="0"/>
              </a:rPr>
              <a:t>and </a:t>
            </a:r>
            <a:r>
              <a:rPr lang="en-US" sz="1800" b="1" i="1">
                <a:latin typeface="Arial" charset="0"/>
              </a:rPr>
              <a:t>actual A&amp;M</a:t>
            </a:r>
            <a:r>
              <a:rPr lang="en-US" sz="1800">
                <a:latin typeface="Arial" charset="0"/>
              </a:rPr>
              <a:t>) that correlate (r</a:t>
            </a:r>
            <a:r>
              <a:rPr lang="en-US" sz="1800" baseline="30000">
                <a:latin typeface="Arial" charset="0"/>
              </a:rPr>
              <a:t>2</a:t>
            </a:r>
            <a:r>
              <a:rPr lang="en-US" sz="1800">
                <a:latin typeface="Arial" charset="0"/>
              </a:rPr>
              <a:t> ≥ 0.5 ).</a:t>
            </a:r>
          </a:p>
          <a:p>
            <a:pPr marL="730250" lvl="1">
              <a:spcAft>
                <a:spcPts val="600"/>
              </a:spcAft>
            </a:pPr>
            <a:r>
              <a:rPr lang="en-US" sz="1800">
                <a:latin typeface="Arial" charset="0"/>
              </a:rPr>
              <a:t>The absolute value of </a:t>
            </a:r>
            <a:r>
              <a:rPr lang="en-US" sz="1800" b="1">
                <a:latin typeface="Symbol" charset="0"/>
              </a:rPr>
              <a:t>b</a:t>
            </a:r>
            <a:r>
              <a:rPr lang="en-US" sz="1800" b="1" baseline="-25000">
                <a:latin typeface="Arial" charset="0"/>
              </a:rPr>
              <a:t>0</a:t>
            </a:r>
            <a:r>
              <a:rPr lang="en-US" sz="1800">
                <a:latin typeface="Arial" charset="0"/>
              </a:rPr>
              <a:t> is less than about 25% of the expected size of the new program.</a:t>
            </a:r>
          </a:p>
          <a:p>
            <a:pPr marL="730250" lvl="1">
              <a:spcAft>
                <a:spcPts val="600"/>
              </a:spcAft>
            </a:pPr>
            <a:r>
              <a:rPr lang="en-US" sz="1800" b="1">
                <a:latin typeface="Symbol" charset="0"/>
              </a:rPr>
              <a:t>b</a:t>
            </a:r>
            <a:r>
              <a:rPr lang="en-US" sz="1800" b="1" baseline="-25000">
                <a:latin typeface="Arial" charset="0"/>
              </a:rPr>
              <a:t>1 </a:t>
            </a:r>
            <a:r>
              <a:rPr lang="en-US" sz="1800">
                <a:latin typeface="Arial" charset="0"/>
              </a:rPr>
              <a:t>is between 0.5 and 2.</a:t>
            </a:r>
          </a:p>
          <a:p>
            <a:pPr marL="0" indent="0"/>
            <a:r>
              <a:rPr lang="en-US" sz="1800">
                <a:latin typeface="Arial" charset="0"/>
              </a:rPr>
              <a:t>If method A cannot be used, check method B.</a:t>
            </a:r>
          </a:p>
          <a:p>
            <a:pPr marL="730250" lvl="1">
              <a:spcAft>
                <a:spcPts val="600"/>
              </a:spcAft>
            </a:pPr>
            <a:r>
              <a:rPr lang="en-US" sz="1800">
                <a:latin typeface="Arial" charset="0"/>
              </a:rPr>
              <a:t>You have three or more data points (</a:t>
            </a:r>
            <a:r>
              <a:rPr lang="en-US" sz="1800" b="1" i="1">
                <a:latin typeface="Arial" charset="0"/>
              </a:rPr>
              <a:t>plan A&amp;M </a:t>
            </a:r>
            <a:r>
              <a:rPr lang="en-US" sz="1800">
                <a:latin typeface="Arial" charset="0"/>
              </a:rPr>
              <a:t>and </a:t>
            </a:r>
            <a:r>
              <a:rPr lang="en-US" sz="1800" b="1" i="1">
                <a:latin typeface="Arial" charset="0"/>
              </a:rPr>
              <a:t>actual A&amp;M</a:t>
            </a:r>
            <a:r>
              <a:rPr lang="en-US" sz="1800">
                <a:latin typeface="Arial" charset="0"/>
              </a:rPr>
              <a:t>) that correlate (r</a:t>
            </a:r>
            <a:r>
              <a:rPr lang="en-US" sz="1800" baseline="30000">
                <a:latin typeface="Arial" charset="0"/>
              </a:rPr>
              <a:t>2</a:t>
            </a:r>
            <a:r>
              <a:rPr lang="en-US" sz="1800">
                <a:latin typeface="Arial" charset="0"/>
              </a:rPr>
              <a:t> ≥ 0.5 ).</a:t>
            </a:r>
          </a:p>
          <a:p>
            <a:pPr marL="730250" lvl="1">
              <a:spcAft>
                <a:spcPts val="600"/>
              </a:spcAft>
            </a:pPr>
            <a:r>
              <a:rPr lang="en-US" sz="1800">
                <a:latin typeface="Arial" charset="0"/>
              </a:rPr>
              <a:t>The absolute value of </a:t>
            </a:r>
            <a:r>
              <a:rPr lang="en-US" sz="1800" b="1">
                <a:latin typeface="Symbol" charset="0"/>
              </a:rPr>
              <a:t>b</a:t>
            </a:r>
            <a:r>
              <a:rPr lang="en-US" sz="1800" b="1" baseline="-25000">
                <a:latin typeface="Arial" charset="0"/>
              </a:rPr>
              <a:t>0</a:t>
            </a:r>
            <a:r>
              <a:rPr lang="en-US" sz="1800">
                <a:latin typeface="Arial" charset="0"/>
              </a:rPr>
              <a:t> is less than about 25% of the expected size of the new program.</a:t>
            </a:r>
          </a:p>
          <a:p>
            <a:pPr marL="730250" lvl="1">
              <a:spcAft>
                <a:spcPts val="600"/>
              </a:spcAft>
            </a:pPr>
            <a:r>
              <a:rPr lang="en-US" sz="1800" b="1">
                <a:latin typeface="Symbol" charset="0"/>
              </a:rPr>
              <a:t>b</a:t>
            </a:r>
            <a:r>
              <a:rPr lang="en-US" sz="1800" b="1" baseline="-25000">
                <a:latin typeface="Arial" charset="0"/>
              </a:rPr>
              <a:t>1</a:t>
            </a:r>
            <a:r>
              <a:rPr lang="en-US" sz="1800">
                <a:latin typeface="Arial" charset="0"/>
              </a:rPr>
              <a:t> is between 0.5 and 2.</a:t>
            </a:r>
          </a:p>
          <a:p>
            <a:pPr marL="0" indent="0"/>
            <a:r>
              <a:rPr lang="en-US" sz="1800">
                <a:latin typeface="Arial" charset="0"/>
              </a:rPr>
              <a:t>If method B cannot be used and you have any data on plan A&amp;M and actual A&amp;M, use method C.</a:t>
            </a:r>
          </a:p>
          <a:p>
            <a:pPr marL="0" indent="0"/>
            <a:r>
              <a:rPr lang="en-US" sz="1800">
                <a:latin typeface="Arial" charset="0"/>
              </a:rPr>
              <a:t>If you have no historical data, use method D.</a:t>
            </a:r>
          </a:p>
        </p:txBody>
      </p:sp>
    </p:spTree>
    <p:extLst>
      <p:ext uri="{BB962C8B-B14F-4D97-AF65-F5344CB8AC3E}">
        <p14:creationId xmlns:p14="http://schemas.microsoft.com/office/powerpoint/2010/main" val="2317803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a:bodyPr>
          <a:lstStyle/>
          <a:p>
            <a:r>
              <a:rPr lang="en-US">
                <a:latin typeface="Arial" charset="0"/>
              </a:rPr>
              <a:t>Rules for Time Method Selection</a:t>
            </a:r>
          </a:p>
        </p:txBody>
      </p:sp>
      <p:sp>
        <p:nvSpPr>
          <p:cNvPr id="3" name="Content Placeholder 2"/>
          <p:cNvSpPr>
            <a:spLocks noGrp="1"/>
          </p:cNvSpPr>
          <p:nvPr>
            <p:ph idx="1"/>
          </p:nvPr>
        </p:nvSpPr>
        <p:spPr/>
        <p:txBody>
          <a:bodyPr>
            <a:normAutofit lnSpcReduction="10000"/>
          </a:bodyPr>
          <a:lstStyle/>
          <a:p>
            <a:pPr marL="0" indent="0"/>
            <a:r>
              <a:rPr lang="en-US" sz="1800">
                <a:latin typeface="Arial" charset="0"/>
              </a:rPr>
              <a:t>First check if method A can be used.</a:t>
            </a:r>
          </a:p>
          <a:p>
            <a:pPr lvl="1">
              <a:spcAft>
                <a:spcPts val="600"/>
              </a:spcAft>
            </a:pPr>
            <a:r>
              <a:rPr lang="en-US" sz="1800">
                <a:latin typeface="Arial" charset="0"/>
              </a:rPr>
              <a:t>You have three or more data points (</a:t>
            </a:r>
            <a:r>
              <a:rPr lang="en-US" sz="1800" b="1" i="1">
                <a:latin typeface="Arial" charset="0"/>
              </a:rPr>
              <a:t>estimated proxy size</a:t>
            </a:r>
            <a:r>
              <a:rPr lang="en-US" sz="1800">
                <a:latin typeface="Arial" charset="0"/>
              </a:rPr>
              <a:t> and </a:t>
            </a:r>
            <a:r>
              <a:rPr lang="en-US" sz="1800" b="1" i="1">
                <a:latin typeface="Arial" charset="0"/>
              </a:rPr>
              <a:t>actual time</a:t>
            </a:r>
            <a:r>
              <a:rPr lang="en-US" sz="1800">
                <a:latin typeface="Arial" charset="0"/>
              </a:rPr>
              <a:t>) that correlate (r</a:t>
            </a:r>
            <a:r>
              <a:rPr lang="en-US" sz="1800" baseline="30000">
                <a:latin typeface="Arial" charset="0"/>
              </a:rPr>
              <a:t>2</a:t>
            </a:r>
            <a:r>
              <a:rPr lang="en-US" sz="1800">
                <a:latin typeface="Arial" charset="0"/>
              </a:rPr>
              <a:t> ≥ 0.5 ).</a:t>
            </a:r>
          </a:p>
          <a:p>
            <a:pPr lvl="1" eaLnBrk="1" hangingPunct="1">
              <a:spcAft>
                <a:spcPts val="600"/>
              </a:spcAft>
            </a:pPr>
            <a:r>
              <a:rPr lang="en-US" sz="1800" b="1">
                <a:latin typeface="Symbol" charset="0"/>
              </a:rPr>
              <a:t>b</a:t>
            </a:r>
            <a:r>
              <a:rPr lang="en-US" sz="1800" b="1" baseline="-25000">
                <a:latin typeface="Arial" charset="0"/>
              </a:rPr>
              <a:t>0</a:t>
            </a:r>
            <a:r>
              <a:rPr lang="en-US" sz="1800">
                <a:latin typeface="Arial" charset="0"/>
              </a:rPr>
              <a:t> should be near 0 (substantially smaller than the expected development time for the new program).</a:t>
            </a:r>
          </a:p>
          <a:p>
            <a:pPr lvl="1" eaLnBrk="1" hangingPunct="1">
              <a:spcAft>
                <a:spcPts val="600"/>
              </a:spcAft>
            </a:pPr>
            <a:r>
              <a:rPr lang="en-US" sz="1800" b="1">
                <a:latin typeface="Symbol" charset="0"/>
              </a:rPr>
              <a:t>b</a:t>
            </a:r>
            <a:r>
              <a:rPr lang="en-US" sz="1800" b="1" baseline="-25000">
                <a:latin typeface="Arial" charset="0"/>
              </a:rPr>
              <a:t>1</a:t>
            </a:r>
            <a:r>
              <a:rPr lang="en-US" sz="1800">
                <a:latin typeface="Arial" charset="0"/>
              </a:rPr>
              <a:t> should be within 50% of 1/(historical productivity).</a:t>
            </a:r>
            <a:r>
              <a:rPr lang="en-US" sz="600">
                <a:latin typeface="Arial" charset="0"/>
              </a:rPr>
              <a:t>	</a:t>
            </a:r>
            <a:r>
              <a:rPr lang="en-US" sz="1800">
                <a:latin typeface="Arial" charset="0"/>
              </a:rPr>
              <a:t>	</a:t>
            </a:r>
            <a:endParaRPr lang="en-US" sz="800">
              <a:latin typeface="Arial" charset="0"/>
            </a:endParaRPr>
          </a:p>
          <a:p>
            <a:pPr marL="0" indent="0"/>
            <a:r>
              <a:rPr lang="en-US" sz="1800">
                <a:latin typeface="Arial" charset="0"/>
              </a:rPr>
              <a:t>If method A cannot be used, check method B.</a:t>
            </a:r>
          </a:p>
          <a:p>
            <a:pPr lvl="1">
              <a:spcAft>
                <a:spcPts val="600"/>
              </a:spcAft>
            </a:pPr>
            <a:r>
              <a:rPr lang="en-US" sz="1800">
                <a:latin typeface="Arial" charset="0"/>
              </a:rPr>
              <a:t>You have three or more data points (</a:t>
            </a:r>
            <a:r>
              <a:rPr lang="en-US" sz="1800" b="1" i="1">
                <a:latin typeface="Arial" charset="0"/>
              </a:rPr>
              <a:t>plan A&amp;M</a:t>
            </a:r>
            <a:r>
              <a:rPr lang="en-US" sz="1800">
                <a:latin typeface="Arial" charset="0"/>
              </a:rPr>
              <a:t> and </a:t>
            </a:r>
            <a:r>
              <a:rPr lang="en-US" sz="1800" b="1" i="1">
                <a:latin typeface="Arial" charset="0"/>
              </a:rPr>
              <a:t>actual time</a:t>
            </a:r>
            <a:r>
              <a:rPr lang="en-US" sz="1800">
                <a:latin typeface="Arial" charset="0"/>
              </a:rPr>
              <a:t>) that correlate (r</a:t>
            </a:r>
            <a:r>
              <a:rPr lang="en-US" sz="1800" baseline="30000">
                <a:latin typeface="Arial" charset="0"/>
              </a:rPr>
              <a:t>2</a:t>
            </a:r>
            <a:r>
              <a:rPr lang="en-US" sz="1800">
                <a:latin typeface="Arial" charset="0"/>
              </a:rPr>
              <a:t> ≥ 0.5 ).</a:t>
            </a:r>
          </a:p>
          <a:p>
            <a:pPr lvl="1" eaLnBrk="1" hangingPunct="1">
              <a:spcAft>
                <a:spcPts val="600"/>
              </a:spcAft>
            </a:pPr>
            <a:r>
              <a:rPr lang="en-US" sz="1800" b="1">
                <a:latin typeface="Symbol" charset="0"/>
              </a:rPr>
              <a:t>b</a:t>
            </a:r>
            <a:r>
              <a:rPr lang="en-US" sz="1800" b="1" baseline="-25000">
                <a:latin typeface="Arial" charset="0"/>
              </a:rPr>
              <a:t>0</a:t>
            </a:r>
            <a:r>
              <a:rPr lang="en-US" sz="1800">
                <a:latin typeface="Arial" charset="0"/>
              </a:rPr>
              <a:t> should be near 0 (substantially smaller than the expected development time for the new program).</a:t>
            </a:r>
          </a:p>
          <a:p>
            <a:pPr lvl="1" eaLnBrk="1" hangingPunct="1">
              <a:spcAft>
                <a:spcPts val="600"/>
              </a:spcAft>
            </a:pPr>
            <a:r>
              <a:rPr lang="en-US" sz="1800" b="1">
                <a:latin typeface="Symbol" charset="0"/>
              </a:rPr>
              <a:t>b</a:t>
            </a:r>
            <a:r>
              <a:rPr lang="en-US" sz="1800" b="1" baseline="-25000">
                <a:latin typeface="Arial" charset="0"/>
              </a:rPr>
              <a:t>1</a:t>
            </a:r>
            <a:r>
              <a:rPr lang="en-US" sz="1800">
                <a:latin typeface="Arial" charset="0"/>
              </a:rPr>
              <a:t> should be within 50% of 1/(historical productivity).</a:t>
            </a:r>
            <a:r>
              <a:rPr lang="en-US" sz="600">
                <a:latin typeface="Arial" charset="0"/>
              </a:rPr>
              <a:t>	</a:t>
            </a:r>
          </a:p>
          <a:p>
            <a:pPr marL="0" indent="0"/>
            <a:r>
              <a:rPr lang="en-US" sz="1800">
                <a:latin typeface="Arial" charset="0"/>
              </a:rPr>
              <a:t>If method B cannot be used and you have historical data, use method C.</a:t>
            </a:r>
          </a:p>
          <a:p>
            <a:pPr marL="0" indent="0"/>
            <a:r>
              <a:rPr lang="en-US" sz="1800">
                <a:latin typeface="Arial" charset="0"/>
              </a:rPr>
              <a:t>If you have no historical data, use method D.</a:t>
            </a:r>
          </a:p>
        </p:txBody>
      </p:sp>
    </p:spTree>
    <p:extLst>
      <p:ext uri="{BB962C8B-B14F-4D97-AF65-F5344CB8AC3E}">
        <p14:creationId xmlns:p14="http://schemas.microsoft.com/office/powerpoint/2010/main" val="442372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r>
              <a:rPr lang="en-US">
                <a:latin typeface="Arial" charset="0"/>
              </a:rPr>
              <a:t>Where Do the Size Guidelines Come From?</a:t>
            </a:r>
          </a:p>
        </p:txBody>
      </p:sp>
      <p:sp>
        <p:nvSpPr>
          <p:cNvPr id="14339" name="Content Placeholder 2"/>
          <p:cNvSpPr>
            <a:spLocks noGrp="1"/>
          </p:cNvSpPr>
          <p:nvPr>
            <p:ph idx="1"/>
          </p:nvPr>
        </p:nvSpPr>
        <p:spPr/>
        <p:txBody>
          <a:bodyPr/>
          <a:lstStyle/>
          <a:p>
            <a:pPr marL="0" indent="0">
              <a:spcBef>
                <a:spcPts val="1200"/>
              </a:spcBef>
              <a:spcAft>
                <a:spcPct val="0"/>
              </a:spcAft>
            </a:pPr>
            <a:r>
              <a:rPr lang="en-US" sz="2000">
                <a:latin typeface="Arial" charset="0"/>
              </a:rPr>
              <a:t>Rule for </a:t>
            </a:r>
            <a:r>
              <a:rPr lang="en-US" sz="2000" b="1" i="1">
                <a:latin typeface="Arial" charset="0"/>
              </a:rPr>
              <a:t>Size</a:t>
            </a:r>
            <a:r>
              <a:rPr lang="en-US" sz="2000">
                <a:latin typeface="Arial" charset="0"/>
              </a:rPr>
              <a:t> </a:t>
            </a:r>
            <a:r>
              <a:rPr lang="en-US" sz="2000">
                <a:latin typeface="Symbol" charset="0"/>
              </a:rPr>
              <a:t>b</a:t>
            </a:r>
            <a:r>
              <a:rPr lang="en-US" sz="2000" baseline="-25000">
                <a:latin typeface="Arial" charset="0"/>
              </a:rPr>
              <a:t>0</a:t>
            </a:r>
            <a:endParaRPr lang="en-US" sz="2000">
              <a:latin typeface="Arial" charset="0"/>
            </a:endParaRPr>
          </a:p>
          <a:p>
            <a:pPr marL="628650" lvl="1" indent="-284163">
              <a:spcBef>
                <a:spcPts val="1200"/>
              </a:spcBef>
              <a:spcAft>
                <a:spcPct val="0"/>
              </a:spcAft>
            </a:pPr>
            <a:r>
              <a:rPr lang="en-US" sz="2000">
                <a:latin typeface="Arial" charset="0"/>
              </a:rPr>
              <a:t>Having the overhead and constant bias </a:t>
            </a:r>
            <a:r>
              <a:rPr lang="en-US" sz="2000">
                <a:latin typeface="Symbol" charset="0"/>
              </a:rPr>
              <a:t>(b</a:t>
            </a:r>
            <a:r>
              <a:rPr lang="en-US" sz="2000" baseline="-25000">
                <a:latin typeface="Arial" charset="0"/>
              </a:rPr>
              <a:t>0</a:t>
            </a:r>
            <a:r>
              <a:rPr lang="en-US" sz="2000">
                <a:latin typeface="Arial" charset="0"/>
              </a:rPr>
              <a:t>) almost as big as the finished product would not make sense. It would mean estimated proxy size has little influence on the estimate size.</a:t>
            </a:r>
          </a:p>
          <a:p>
            <a:pPr marL="628650" lvl="1" indent="-284163">
              <a:spcBef>
                <a:spcPts val="1200"/>
              </a:spcBef>
              <a:spcAft>
                <a:spcPct val="0"/>
              </a:spcAft>
            </a:pPr>
            <a:r>
              <a:rPr lang="en-US" sz="2000">
                <a:latin typeface="Arial" charset="0"/>
              </a:rPr>
              <a:t>The absolute value of</a:t>
            </a:r>
            <a:r>
              <a:rPr lang="en-US" sz="2000">
                <a:latin typeface="Symbol" charset="0"/>
              </a:rPr>
              <a:t> b</a:t>
            </a:r>
            <a:r>
              <a:rPr lang="en-US" sz="2000" baseline="-25000">
                <a:latin typeface="Arial" charset="0"/>
              </a:rPr>
              <a:t>0</a:t>
            </a:r>
            <a:r>
              <a:rPr lang="en-US" sz="2000">
                <a:latin typeface="Arial" charset="0"/>
              </a:rPr>
              <a:t> should be less than about 25% of the expected size of the finished product.</a:t>
            </a:r>
          </a:p>
          <a:p>
            <a:pPr marL="0" indent="0">
              <a:spcBef>
                <a:spcPts val="1200"/>
              </a:spcBef>
              <a:spcAft>
                <a:spcPct val="0"/>
              </a:spcAft>
            </a:pPr>
            <a:r>
              <a:rPr lang="en-US" sz="2000">
                <a:latin typeface="Arial" charset="0"/>
              </a:rPr>
              <a:t>Rule for </a:t>
            </a:r>
            <a:r>
              <a:rPr lang="en-US" sz="2000" b="1" i="1">
                <a:latin typeface="Arial" charset="0"/>
              </a:rPr>
              <a:t>Size </a:t>
            </a:r>
            <a:r>
              <a:rPr lang="en-US" sz="2000">
                <a:latin typeface="Symbol" charset="0"/>
              </a:rPr>
              <a:t>b</a:t>
            </a:r>
            <a:r>
              <a:rPr lang="en-US" sz="2000" baseline="-25000">
                <a:latin typeface="Arial" charset="0"/>
              </a:rPr>
              <a:t>1</a:t>
            </a:r>
            <a:endParaRPr lang="en-US" sz="2000">
              <a:latin typeface="Arial" charset="0"/>
            </a:endParaRPr>
          </a:p>
          <a:p>
            <a:pPr marL="628650" lvl="1" indent="-284163">
              <a:spcBef>
                <a:spcPts val="1200"/>
              </a:spcBef>
              <a:spcAft>
                <a:spcPct val="0"/>
              </a:spcAft>
            </a:pPr>
            <a:r>
              <a:rPr lang="en-US" sz="2000">
                <a:latin typeface="Arial" charset="0"/>
              </a:rPr>
              <a:t>Normally, the slope (</a:t>
            </a:r>
            <a:r>
              <a:rPr lang="en-US" sz="2000">
                <a:latin typeface="Symbol" charset="0"/>
              </a:rPr>
              <a:t>b</a:t>
            </a:r>
            <a:r>
              <a:rPr lang="en-US" sz="2000" baseline="-25000">
                <a:latin typeface="Arial" charset="0"/>
              </a:rPr>
              <a:t>1</a:t>
            </a:r>
            <a:r>
              <a:rPr lang="en-US" sz="2000">
                <a:latin typeface="Symbol" charset="0"/>
              </a:rPr>
              <a:t>) </a:t>
            </a:r>
            <a:r>
              <a:rPr lang="en-US" sz="2000">
                <a:latin typeface="Arial" charset="0"/>
              </a:rPr>
              <a:t>should be near 1.0. Values between 0.5 and 2.0 are acceptable.</a:t>
            </a:r>
          </a:p>
          <a:p>
            <a:pPr marL="628650" lvl="1" indent="-284163">
              <a:spcBef>
                <a:spcPts val="1200"/>
              </a:spcBef>
              <a:spcAft>
                <a:spcPct val="0"/>
              </a:spcAft>
            </a:pPr>
            <a:r>
              <a:rPr lang="en-US" sz="2000">
                <a:latin typeface="Arial" charset="0"/>
              </a:rPr>
              <a:t>A value of less than 0.5 or greater than 2.0 indicates a large proportional-over or -under bias and should not be used unless your instructor agrees.</a:t>
            </a:r>
          </a:p>
        </p:txBody>
      </p:sp>
    </p:spTree>
    <p:extLst>
      <p:ext uri="{BB962C8B-B14F-4D97-AF65-F5344CB8AC3E}">
        <p14:creationId xmlns:p14="http://schemas.microsoft.com/office/powerpoint/2010/main" val="2243463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a:bodyPr>
          <a:lstStyle/>
          <a:p>
            <a:r>
              <a:rPr lang="en-US">
                <a:latin typeface="Arial" charset="0"/>
              </a:rPr>
              <a:t>Where Do the Time Guidelines Come From? - 1</a:t>
            </a:r>
          </a:p>
        </p:txBody>
      </p:sp>
      <p:sp>
        <p:nvSpPr>
          <p:cNvPr id="15363" name="Content Placeholder 2"/>
          <p:cNvSpPr>
            <a:spLocks noGrp="1"/>
          </p:cNvSpPr>
          <p:nvPr>
            <p:ph idx="1"/>
          </p:nvPr>
        </p:nvSpPr>
        <p:spPr/>
        <p:txBody>
          <a:bodyPr/>
          <a:lstStyle/>
          <a:p>
            <a:pPr marL="0" indent="0">
              <a:spcBef>
                <a:spcPts val="1200"/>
              </a:spcBef>
              <a:spcAft>
                <a:spcPct val="0"/>
              </a:spcAft>
            </a:pPr>
            <a:r>
              <a:rPr lang="en-US" sz="2000">
                <a:latin typeface="Arial" charset="0"/>
              </a:rPr>
              <a:t>Rule for </a:t>
            </a:r>
            <a:r>
              <a:rPr lang="en-US" sz="2000" b="1" i="1">
                <a:latin typeface="Arial" charset="0"/>
              </a:rPr>
              <a:t>Time</a:t>
            </a:r>
            <a:r>
              <a:rPr lang="en-US" sz="2000">
                <a:latin typeface="Arial" charset="0"/>
              </a:rPr>
              <a:t> </a:t>
            </a:r>
            <a:r>
              <a:rPr lang="en-US" sz="2000">
                <a:latin typeface="Symbol" charset="0"/>
              </a:rPr>
              <a:t>b</a:t>
            </a:r>
            <a:r>
              <a:rPr lang="en-US" sz="2000" baseline="-25000">
                <a:latin typeface="Arial" charset="0"/>
              </a:rPr>
              <a:t>0</a:t>
            </a:r>
            <a:endParaRPr lang="en-US" sz="2000">
              <a:latin typeface="Arial" charset="0"/>
            </a:endParaRPr>
          </a:p>
          <a:p>
            <a:pPr marL="628650" lvl="1" indent="-284163">
              <a:spcBef>
                <a:spcPts val="1200"/>
              </a:spcBef>
              <a:spcAft>
                <a:spcPct val="0"/>
              </a:spcAft>
            </a:pPr>
            <a:r>
              <a:rPr lang="en-US" sz="2000">
                <a:latin typeface="Arial" charset="0"/>
              </a:rPr>
              <a:t>Having the overhead and constant bias </a:t>
            </a:r>
            <a:r>
              <a:rPr lang="en-US" sz="2000">
                <a:latin typeface="Symbol" charset="0"/>
              </a:rPr>
              <a:t>(b</a:t>
            </a:r>
            <a:r>
              <a:rPr lang="en-US" sz="2000" baseline="-25000">
                <a:latin typeface="Arial" charset="0"/>
              </a:rPr>
              <a:t>0</a:t>
            </a:r>
            <a:r>
              <a:rPr lang="en-US" sz="2000">
                <a:latin typeface="Arial" charset="0"/>
              </a:rPr>
              <a:t>) almost as large as the final estimated time would not make sense. It would mean the estimated proxy size has little influence on the estimated time.</a:t>
            </a:r>
          </a:p>
          <a:p>
            <a:pPr marL="628650" lvl="1" indent="-284163">
              <a:spcBef>
                <a:spcPts val="1200"/>
              </a:spcBef>
              <a:spcAft>
                <a:spcPct val="0"/>
              </a:spcAft>
            </a:pPr>
            <a:r>
              <a:rPr lang="en-US" sz="2000">
                <a:latin typeface="Arial" charset="0"/>
              </a:rPr>
              <a:t>The absolute value of</a:t>
            </a:r>
            <a:r>
              <a:rPr lang="en-US" sz="2000">
                <a:latin typeface="Symbol" charset="0"/>
              </a:rPr>
              <a:t> b</a:t>
            </a:r>
            <a:r>
              <a:rPr lang="en-US" sz="2000" baseline="-25000">
                <a:latin typeface="Arial" charset="0"/>
              </a:rPr>
              <a:t>0</a:t>
            </a:r>
            <a:r>
              <a:rPr lang="en-US" sz="2000">
                <a:latin typeface="Arial" charset="0"/>
              </a:rPr>
              <a:t> should be significantly smaller than the estimated development time.</a:t>
            </a:r>
          </a:p>
        </p:txBody>
      </p:sp>
    </p:spTree>
    <p:extLst>
      <p:ext uri="{BB962C8B-B14F-4D97-AF65-F5344CB8AC3E}">
        <p14:creationId xmlns:p14="http://schemas.microsoft.com/office/powerpoint/2010/main" val="2369013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r>
              <a:rPr lang="en-US">
                <a:latin typeface="Arial" charset="0"/>
              </a:rPr>
              <a:t>Where Do the Time Guidelines Come From? - 2</a:t>
            </a:r>
          </a:p>
        </p:txBody>
      </p:sp>
      <p:sp>
        <p:nvSpPr>
          <p:cNvPr id="16387" name="Content Placeholder 2"/>
          <p:cNvSpPr>
            <a:spLocks noGrp="1"/>
          </p:cNvSpPr>
          <p:nvPr>
            <p:ph idx="1"/>
          </p:nvPr>
        </p:nvSpPr>
        <p:spPr/>
        <p:txBody>
          <a:bodyPr>
            <a:normAutofit/>
          </a:bodyPr>
          <a:lstStyle/>
          <a:p>
            <a:pPr marL="0" indent="0"/>
            <a:r>
              <a:rPr lang="en-US" sz="2000" dirty="0">
                <a:latin typeface="Arial" charset="0"/>
              </a:rPr>
              <a:t>Rule for </a:t>
            </a:r>
            <a:r>
              <a:rPr lang="en-US" sz="2000" b="1" i="1" dirty="0">
                <a:latin typeface="Arial" charset="0"/>
              </a:rPr>
              <a:t>Time</a:t>
            </a:r>
            <a:r>
              <a:rPr lang="en-US" sz="2000" dirty="0">
                <a:latin typeface="Arial" charset="0"/>
              </a:rPr>
              <a:t> </a:t>
            </a:r>
            <a:r>
              <a:rPr lang="en-US" sz="2000" dirty="0">
                <a:latin typeface="Symbol" charset="0"/>
              </a:rPr>
              <a:t>b</a:t>
            </a:r>
            <a:r>
              <a:rPr lang="en-US" sz="2000" baseline="-25000" dirty="0">
                <a:latin typeface="Arial" charset="0"/>
              </a:rPr>
              <a:t>1</a:t>
            </a:r>
            <a:r>
              <a:rPr lang="en-US" sz="2000" dirty="0">
                <a:latin typeface="Arial" charset="0"/>
              </a:rPr>
              <a:t> </a:t>
            </a:r>
          </a:p>
          <a:p>
            <a:pPr marL="631825" lvl="1" indent="-231775"/>
            <a:r>
              <a:rPr lang="en-US" sz="2000" dirty="0">
                <a:latin typeface="Arial" charset="0"/>
              </a:rPr>
              <a:t> </a:t>
            </a:r>
            <a:r>
              <a:rPr lang="ja-JP" altLang="en-US" sz="2000" dirty="0">
                <a:latin typeface="Arial" charset="0"/>
              </a:rPr>
              <a:t>“</a:t>
            </a:r>
            <a:r>
              <a:rPr lang="en-US" sz="2000" dirty="0">
                <a:latin typeface="Arial" charset="0"/>
              </a:rPr>
              <a:t>Time</a:t>
            </a:r>
            <a:r>
              <a:rPr lang="ja-JP" altLang="en-US" sz="2000" dirty="0">
                <a:latin typeface="Arial" charset="0"/>
              </a:rPr>
              <a:t>”</a:t>
            </a:r>
            <a:r>
              <a:rPr lang="en-US" sz="2000" dirty="0">
                <a:latin typeface="Arial" charset="0"/>
              </a:rPr>
              <a:t> </a:t>
            </a:r>
            <a:r>
              <a:rPr lang="en-US" sz="2000" dirty="0">
                <a:latin typeface="Symbol" charset="0"/>
              </a:rPr>
              <a:t>b</a:t>
            </a:r>
            <a:r>
              <a:rPr lang="en-US" sz="2000" baseline="-25000" dirty="0">
                <a:latin typeface="Arial" charset="0"/>
              </a:rPr>
              <a:t>1</a:t>
            </a:r>
            <a:r>
              <a:rPr lang="en-US" sz="2000" dirty="0">
                <a:latin typeface="Arial" charset="0"/>
              </a:rPr>
              <a:t> needs to be within 50% of (1/historical productivity). </a:t>
            </a:r>
            <a:r>
              <a:rPr lang="en-US" sz="2000" dirty="0" smtClean="0">
                <a:latin typeface="Arial" charset="0"/>
              </a:rPr>
              <a:t/>
            </a:r>
            <a:br>
              <a:rPr lang="en-US" sz="2000" dirty="0" smtClean="0">
                <a:latin typeface="Arial" charset="0"/>
              </a:rPr>
            </a:br>
            <a:endParaRPr lang="en-US" sz="2000" dirty="0">
              <a:latin typeface="Arial" charset="0"/>
            </a:endParaRPr>
          </a:p>
          <a:p>
            <a:pPr marL="631825" lvl="1" indent="-231775">
              <a:spcAft>
                <a:spcPct val="0"/>
              </a:spcAft>
              <a:buFont typeface="Times" charset="0"/>
              <a:buNone/>
            </a:pPr>
            <a:r>
              <a:rPr lang="en-US" sz="2000" dirty="0">
                <a:latin typeface="Arial" charset="0"/>
              </a:rPr>
              <a:t>Example</a:t>
            </a:r>
            <a:r>
              <a:rPr lang="en-US" sz="2000" dirty="0" smtClean="0">
                <a:latin typeface="Arial" charset="0"/>
              </a:rPr>
              <a:t>:</a:t>
            </a:r>
            <a:endParaRPr lang="en-US" sz="1600" dirty="0">
              <a:latin typeface="Arial" charset="0"/>
            </a:endParaRPr>
          </a:p>
          <a:p>
            <a:pPr marL="914400" lvl="2" indent="0">
              <a:spcAft>
                <a:spcPct val="0"/>
              </a:spcAft>
              <a:buFontTx/>
              <a:buNone/>
            </a:pPr>
            <a:r>
              <a:rPr lang="en-US" sz="1600" dirty="0">
                <a:latin typeface="Arial" charset="0"/>
              </a:rPr>
              <a:t>How long would it take to code one LOC if historical average productivity is 30 LOC per hour?</a:t>
            </a:r>
          </a:p>
          <a:p>
            <a:pPr marL="914400" lvl="2" indent="0">
              <a:spcAft>
                <a:spcPct val="0"/>
              </a:spcAft>
              <a:buFontTx/>
              <a:buNone/>
            </a:pPr>
            <a:endParaRPr lang="en-US" sz="1600" dirty="0">
              <a:latin typeface="Arial" charset="0"/>
            </a:endParaRPr>
          </a:p>
          <a:p>
            <a:pPr marL="631825" lvl="1" indent="-231775">
              <a:spcAft>
                <a:spcPct val="0"/>
              </a:spcAft>
              <a:buFontTx/>
              <a:buNone/>
            </a:pPr>
            <a:r>
              <a:rPr lang="en-US" sz="1600" dirty="0">
                <a:latin typeface="Arial" charset="0"/>
              </a:rPr>
              <a:t>			30 LOC		1 </a:t>
            </a:r>
            <a:r>
              <a:rPr lang="en-US" sz="1600" dirty="0" err="1">
                <a:latin typeface="Arial" charset="0"/>
              </a:rPr>
              <a:t>hr</a:t>
            </a:r>
            <a:endParaRPr lang="en-US" sz="1600" dirty="0">
              <a:latin typeface="Arial" charset="0"/>
            </a:endParaRPr>
          </a:p>
          <a:p>
            <a:pPr marL="631825" lvl="1" indent="-231775">
              <a:spcAft>
                <a:spcPct val="0"/>
              </a:spcAft>
              <a:buFontTx/>
              <a:buNone/>
            </a:pPr>
            <a:r>
              <a:rPr lang="en-US" sz="1600" dirty="0">
                <a:latin typeface="Arial" charset="0"/>
              </a:rPr>
              <a:t>			  1 LOC		x </a:t>
            </a:r>
            <a:r>
              <a:rPr lang="en-US" sz="1600" dirty="0" err="1">
                <a:latin typeface="Arial" charset="0"/>
              </a:rPr>
              <a:t>hrs</a:t>
            </a:r>
            <a:endParaRPr lang="en-US" sz="1600" dirty="0">
              <a:latin typeface="Arial" charset="0"/>
            </a:endParaRPr>
          </a:p>
          <a:p>
            <a:pPr marL="631825" lvl="1" indent="-231775">
              <a:spcAft>
                <a:spcPct val="0"/>
              </a:spcAft>
              <a:buFontTx/>
              <a:buNone/>
            </a:pPr>
            <a:r>
              <a:rPr lang="en-US" sz="1600" dirty="0">
                <a:latin typeface="Arial" charset="0"/>
              </a:rPr>
              <a:t>			---------------------------</a:t>
            </a:r>
          </a:p>
          <a:p>
            <a:pPr marL="631825" lvl="1" indent="-231775">
              <a:spcAft>
                <a:spcPct val="0"/>
              </a:spcAft>
              <a:buFontTx/>
              <a:buNone/>
            </a:pPr>
            <a:r>
              <a:rPr lang="en-US" sz="1600" dirty="0">
                <a:latin typeface="Arial" charset="0"/>
              </a:rPr>
              <a:t>			30x  = 1   </a:t>
            </a:r>
            <a:r>
              <a:rPr lang="en-US" sz="1600" dirty="0">
                <a:latin typeface="Arial" charset="0"/>
                <a:sym typeface="Wingdings" charset="0"/>
              </a:rPr>
              <a:t>   </a:t>
            </a:r>
            <a:r>
              <a:rPr lang="en-US" sz="1600" dirty="0">
                <a:latin typeface="Arial" charset="0"/>
              </a:rPr>
              <a:t>x = 1/30 = 2 minutes per LOC</a:t>
            </a:r>
          </a:p>
          <a:p>
            <a:pPr marL="0" indent="0"/>
            <a:endParaRPr lang="en-US" sz="2000" dirty="0">
              <a:latin typeface="Symbol" charset="0"/>
            </a:endParaRPr>
          </a:p>
          <a:p>
            <a:pPr marL="914400" lvl="2" indent="0">
              <a:buFont typeface="Times" charset="0"/>
              <a:buNone/>
            </a:pPr>
            <a:r>
              <a:rPr lang="en-US" sz="1600" dirty="0">
                <a:latin typeface="Arial" charset="0"/>
              </a:rPr>
              <a:t>For this example, if </a:t>
            </a:r>
            <a:r>
              <a:rPr lang="en-US" sz="1600" dirty="0">
                <a:latin typeface="Symbol" charset="0"/>
              </a:rPr>
              <a:t>b</a:t>
            </a:r>
            <a:r>
              <a:rPr lang="en-US" sz="1600" baseline="-25000" dirty="0">
                <a:latin typeface="Arial" charset="0"/>
              </a:rPr>
              <a:t>1</a:t>
            </a:r>
            <a:r>
              <a:rPr lang="en-US" sz="1600" dirty="0">
                <a:latin typeface="Arial" charset="0"/>
              </a:rPr>
              <a:t> is not between 1 and 3 minutes per LOC (within 50%), the applied correction is too great and should not be used.</a:t>
            </a:r>
          </a:p>
        </p:txBody>
      </p:sp>
    </p:spTree>
    <p:extLst>
      <p:ext uri="{BB962C8B-B14F-4D97-AF65-F5344CB8AC3E}">
        <p14:creationId xmlns:p14="http://schemas.microsoft.com/office/powerpoint/2010/main" val="522534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atin typeface="Arial" charset="0"/>
              </a:rPr>
              <a:t>PROBE Wizard</a:t>
            </a:r>
          </a:p>
        </p:txBody>
      </p:sp>
      <p:sp>
        <p:nvSpPr>
          <p:cNvPr id="17411" name="Content Placeholder 2"/>
          <p:cNvSpPr>
            <a:spLocks noGrp="1"/>
          </p:cNvSpPr>
          <p:nvPr>
            <p:ph idx="1"/>
          </p:nvPr>
        </p:nvSpPr>
        <p:spPr/>
        <p:txBody>
          <a:bodyPr/>
          <a:lstStyle/>
          <a:p>
            <a:pPr marL="0" indent="0"/>
            <a:r>
              <a:rPr lang="en-US">
                <a:latin typeface="Arial" charset="0"/>
              </a:rPr>
              <a:t>The rules and guidelines for PROBE method selection can be complex. In the Process Dashboard, the PROBE Wizard automates the evaluation of these rules to reduce the likelihood of planning errors.</a:t>
            </a:r>
          </a:p>
          <a:p>
            <a:pPr marL="0" indent="0"/>
            <a:r>
              <a:rPr lang="en-US">
                <a:latin typeface="Arial" charset="0"/>
              </a:rPr>
              <a:t>The PROBE Wizard uses estimated proxy size (E) as an input to its calculations. So before you can use the PROBE Wizard, you must produce an estimated proxy size (E).</a:t>
            </a:r>
          </a:p>
          <a:p>
            <a:pPr marL="0" indent="0"/>
            <a:r>
              <a:rPr lang="en-US">
                <a:latin typeface="Arial" charset="0"/>
              </a:rPr>
              <a:t>You produce an estimated proxy size (E) by completing the upper portion of the PSP Size Estimating Template.</a:t>
            </a:r>
          </a:p>
        </p:txBody>
      </p:sp>
    </p:spTree>
    <p:extLst>
      <p:ext uri="{BB962C8B-B14F-4D97-AF65-F5344CB8AC3E}">
        <p14:creationId xmlns:p14="http://schemas.microsoft.com/office/powerpoint/2010/main" val="681715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normAutofit/>
          </a:bodyPr>
          <a:lstStyle/>
          <a:p>
            <a:pPr eaLnBrk="1" hangingPunct="1"/>
            <a:r>
              <a:rPr lang="en-US">
                <a:latin typeface="Arial" charset="0"/>
              </a:rPr>
              <a:t>PSP Size Estimating Template</a:t>
            </a:r>
          </a:p>
        </p:txBody>
      </p:sp>
      <p:sp>
        <p:nvSpPr>
          <p:cNvPr id="2" name="Content Placeholder 1"/>
          <p:cNvSpPr>
            <a:spLocks noGrp="1"/>
          </p:cNvSpPr>
          <p:nvPr>
            <p:ph sz="half" idx="1"/>
          </p:nvPr>
        </p:nvSpPr>
        <p:spPr>
          <a:xfrm>
            <a:off x="4659216" y="1076897"/>
            <a:ext cx="4065683" cy="5135845"/>
          </a:xfrm>
        </p:spPr>
        <p:txBody>
          <a:bodyPr>
            <a:normAutofit fontScale="77500" lnSpcReduction="20000"/>
          </a:bodyPr>
          <a:lstStyle/>
          <a:p>
            <a:pPr>
              <a:lnSpc>
                <a:spcPct val="120000"/>
              </a:lnSpc>
              <a:spcBef>
                <a:spcPts val="0"/>
              </a:spcBef>
              <a:spcAft>
                <a:spcPts val="600"/>
              </a:spcAft>
            </a:pPr>
            <a:r>
              <a:rPr lang="en-US" sz="2400" dirty="0">
                <a:latin typeface="Arial" charset="0"/>
              </a:rPr>
              <a:t>This is the upper part of the PSP Size Estimating Template where the detailed size estimating is performed.</a:t>
            </a:r>
          </a:p>
          <a:p>
            <a:pPr>
              <a:lnSpc>
                <a:spcPct val="120000"/>
              </a:lnSpc>
              <a:spcBef>
                <a:spcPts val="0"/>
              </a:spcBef>
              <a:spcAft>
                <a:spcPts val="600"/>
              </a:spcAft>
            </a:pPr>
            <a:r>
              <a:rPr lang="en-US" sz="2400" dirty="0">
                <a:latin typeface="Arial" charset="0"/>
              </a:rPr>
              <a:t>We are interested in</a:t>
            </a:r>
          </a:p>
          <a:p>
            <a:pPr>
              <a:lnSpc>
                <a:spcPct val="120000"/>
              </a:lnSpc>
              <a:spcBef>
                <a:spcPts val="0"/>
              </a:spcBef>
              <a:spcAft>
                <a:spcPts val="600"/>
              </a:spcAft>
            </a:pPr>
            <a:r>
              <a:rPr lang="en-US" sz="2400" b="1" u="sng" dirty="0">
                <a:latin typeface="Arial" charset="0"/>
              </a:rPr>
              <a:t>A</a:t>
            </a:r>
            <a:r>
              <a:rPr lang="en-US" sz="2400" dirty="0">
                <a:latin typeface="Arial" charset="0"/>
              </a:rPr>
              <a:t>dded Size =</a:t>
            </a:r>
          </a:p>
          <a:p>
            <a:pPr>
              <a:lnSpc>
                <a:spcPct val="120000"/>
              </a:lnSpc>
              <a:spcBef>
                <a:spcPts val="0"/>
              </a:spcBef>
              <a:spcAft>
                <a:spcPts val="600"/>
              </a:spcAft>
            </a:pPr>
            <a:r>
              <a:rPr lang="en-US" sz="2400" b="1" dirty="0">
                <a:solidFill>
                  <a:srgbClr val="00B050"/>
                </a:solidFill>
                <a:latin typeface="Arial" charset="0"/>
              </a:rPr>
              <a:t>B</a:t>
            </a:r>
            <a:r>
              <a:rPr lang="en-US" sz="2400" dirty="0">
                <a:solidFill>
                  <a:srgbClr val="00B050"/>
                </a:solidFill>
                <a:latin typeface="Arial" charset="0"/>
              </a:rPr>
              <a:t>ase </a:t>
            </a:r>
            <a:r>
              <a:rPr lang="en-US" sz="2400" b="1" dirty="0">
                <a:solidFill>
                  <a:srgbClr val="00B050"/>
                </a:solidFill>
                <a:latin typeface="Arial" charset="0"/>
              </a:rPr>
              <a:t>A</a:t>
            </a:r>
            <a:r>
              <a:rPr lang="en-US" sz="2400" dirty="0">
                <a:solidFill>
                  <a:srgbClr val="00B050"/>
                </a:solidFill>
                <a:latin typeface="Arial" charset="0"/>
              </a:rPr>
              <a:t>dditions </a:t>
            </a:r>
            <a:r>
              <a:rPr lang="en-US" sz="2400" dirty="0">
                <a:latin typeface="Arial" charset="0"/>
              </a:rPr>
              <a:t>+</a:t>
            </a:r>
            <a:r>
              <a:rPr lang="en-US" sz="2400" dirty="0">
                <a:solidFill>
                  <a:srgbClr val="00B050"/>
                </a:solidFill>
                <a:latin typeface="Arial" charset="0"/>
              </a:rPr>
              <a:t> </a:t>
            </a:r>
            <a:r>
              <a:rPr lang="en-US" sz="2400" b="1" dirty="0">
                <a:solidFill>
                  <a:srgbClr val="00B050"/>
                </a:solidFill>
                <a:latin typeface="Arial" charset="0"/>
              </a:rPr>
              <a:t>P</a:t>
            </a:r>
            <a:r>
              <a:rPr lang="en-US" sz="2400" dirty="0">
                <a:solidFill>
                  <a:srgbClr val="00B050"/>
                </a:solidFill>
                <a:latin typeface="Arial" charset="0"/>
              </a:rPr>
              <a:t>art </a:t>
            </a:r>
            <a:r>
              <a:rPr lang="en-US" sz="2400" b="1" dirty="0">
                <a:solidFill>
                  <a:srgbClr val="00B050"/>
                </a:solidFill>
                <a:latin typeface="Arial" charset="0"/>
              </a:rPr>
              <a:t>A</a:t>
            </a:r>
            <a:r>
              <a:rPr lang="en-US" sz="2400" dirty="0">
                <a:solidFill>
                  <a:srgbClr val="00B050"/>
                </a:solidFill>
                <a:latin typeface="Arial" charset="0"/>
              </a:rPr>
              <a:t>dditions</a:t>
            </a:r>
          </a:p>
          <a:p>
            <a:pPr>
              <a:lnSpc>
                <a:spcPct val="120000"/>
              </a:lnSpc>
              <a:spcBef>
                <a:spcPts val="0"/>
              </a:spcBef>
              <a:spcAft>
                <a:spcPts val="600"/>
              </a:spcAft>
            </a:pPr>
            <a:endParaRPr lang="en-US" sz="2400" dirty="0">
              <a:latin typeface="Arial" charset="0"/>
            </a:endParaRPr>
          </a:p>
          <a:p>
            <a:pPr>
              <a:lnSpc>
                <a:spcPct val="120000"/>
              </a:lnSpc>
              <a:spcBef>
                <a:spcPts val="0"/>
              </a:spcBef>
              <a:spcAft>
                <a:spcPts val="600"/>
              </a:spcAft>
            </a:pPr>
            <a:r>
              <a:rPr lang="en-US" sz="2400" b="1" u="sng" dirty="0">
                <a:latin typeface="Arial" charset="0"/>
              </a:rPr>
              <a:t>E</a:t>
            </a:r>
            <a:r>
              <a:rPr lang="en-US" sz="2400" dirty="0">
                <a:latin typeface="Arial" charset="0"/>
              </a:rPr>
              <a:t>stimated proxy size =</a:t>
            </a:r>
          </a:p>
          <a:p>
            <a:pPr>
              <a:lnSpc>
                <a:spcPct val="120000"/>
              </a:lnSpc>
              <a:spcBef>
                <a:spcPts val="0"/>
              </a:spcBef>
              <a:spcAft>
                <a:spcPts val="600"/>
              </a:spcAft>
            </a:pPr>
            <a:r>
              <a:rPr lang="en-US" sz="2400" b="1" dirty="0">
                <a:solidFill>
                  <a:srgbClr val="00B050"/>
                </a:solidFill>
                <a:latin typeface="Arial" charset="0"/>
              </a:rPr>
              <a:t>B</a:t>
            </a:r>
            <a:r>
              <a:rPr lang="en-US" sz="2400" dirty="0">
                <a:solidFill>
                  <a:srgbClr val="00B050"/>
                </a:solidFill>
                <a:latin typeface="Arial" charset="0"/>
              </a:rPr>
              <a:t>ase </a:t>
            </a:r>
            <a:r>
              <a:rPr lang="en-US" sz="2400" b="1" dirty="0">
                <a:solidFill>
                  <a:srgbClr val="00B050"/>
                </a:solidFill>
                <a:latin typeface="Arial" charset="0"/>
              </a:rPr>
              <a:t>A</a:t>
            </a:r>
            <a:r>
              <a:rPr lang="en-US" sz="2400" dirty="0">
                <a:solidFill>
                  <a:srgbClr val="00B050"/>
                </a:solidFill>
                <a:latin typeface="Arial" charset="0"/>
              </a:rPr>
              <a:t>dditions </a:t>
            </a:r>
            <a:r>
              <a:rPr lang="en-US" sz="2400" dirty="0">
                <a:latin typeface="Arial" charset="0"/>
              </a:rPr>
              <a:t>+</a:t>
            </a:r>
            <a:r>
              <a:rPr lang="en-US" sz="2400" dirty="0">
                <a:solidFill>
                  <a:srgbClr val="00B050"/>
                </a:solidFill>
                <a:latin typeface="Arial" charset="0"/>
              </a:rPr>
              <a:t> </a:t>
            </a:r>
            <a:r>
              <a:rPr lang="en-US" sz="2400" b="1" dirty="0">
                <a:solidFill>
                  <a:srgbClr val="00B050"/>
                </a:solidFill>
                <a:latin typeface="Arial" charset="0"/>
              </a:rPr>
              <a:t>P</a:t>
            </a:r>
            <a:r>
              <a:rPr lang="en-US" sz="2400" dirty="0">
                <a:solidFill>
                  <a:srgbClr val="00B050"/>
                </a:solidFill>
                <a:latin typeface="Arial" charset="0"/>
              </a:rPr>
              <a:t>art </a:t>
            </a:r>
            <a:r>
              <a:rPr lang="en-US" sz="2400" b="1" dirty="0">
                <a:solidFill>
                  <a:srgbClr val="00B050"/>
                </a:solidFill>
                <a:latin typeface="Arial" charset="0"/>
              </a:rPr>
              <a:t>A</a:t>
            </a:r>
            <a:r>
              <a:rPr lang="en-US" sz="2400" dirty="0">
                <a:solidFill>
                  <a:srgbClr val="00B050"/>
                </a:solidFill>
                <a:latin typeface="Arial" charset="0"/>
              </a:rPr>
              <a:t>dditions</a:t>
            </a:r>
          </a:p>
          <a:p>
            <a:pPr>
              <a:lnSpc>
                <a:spcPct val="120000"/>
              </a:lnSpc>
              <a:spcBef>
                <a:spcPts val="0"/>
              </a:spcBef>
              <a:spcAft>
                <a:spcPts val="600"/>
              </a:spcAft>
            </a:pPr>
            <a:r>
              <a:rPr lang="en-US" sz="2400" dirty="0">
                <a:latin typeface="Arial" charset="0"/>
              </a:rPr>
              <a:t>+ </a:t>
            </a:r>
            <a:r>
              <a:rPr lang="en-US" sz="2400" b="1" dirty="0">
                <a:solidFill>
                  <a:srgbClr val="0070C0"/>
                </a:solidFill>
                <a:latin typeface="Arial" charset="0"/>
              </a:rPr>
              <a:t>M</a:t>
            </a:r>
            <a:r>
              <a:rPr lang="en-US" sz="2400" dirty="0">
                <a:solidFill>
                  <a:srgbClr val="0070C0"/>
                </a:solidFill>
                <a:latin typeface="Arial" charset="0"/>
              </a:rPr>
              <a:t>odifications</a:t>
            </a:r>
          </a:p>
          <a:p>
            <a:pPr>
              <a:lnSpc>
                <a:spcPct val="120000"/>
              </a:lnSpc>
              <a:spcBef>
                <a:spcPts val="0"/>
              </a:spcBef>
              <a:spcAft>
                <a:spcPts val="600"/>
              </a:spcAft>
            </a:pPr>
            <a:endParaRPr lang="en-US" sz="2400" dirty="0">
              <a:latin typeface="Arial" charset="0"/>
            </a:endParaRPr>
          </a:p>
          <a:p>
            <a:pPr>
              <a:lnSpc>
                <a:spcPct val="120000"/>
              </a:lnSpc>
              <a:spcBef>
                <a:spcPts val="0"/>
              </a:spcBef>
              <a:spcAft>
                <a:spcPts val="600"/>
              </a:spcAft>
            </a:pPr>
            <a:r>
              <a:rPr lang="en-US" sz="2400" dirty="0">
                <a:latin typeface="Arial" charset="0"/>
              </a:rPr>
              <a:t>No effort is spent in development on inclusion of </a:t>
            </a:r>
            <a:r>
              <a:rPr lang="en-US" sz="2400" dirty="0">
                <a:solidFill>
                  <a:srgbClr val="FF0000"/>
                </a:solidFill>
                <a:latin typeface="Arial" charset="0"/>
              </a:rPr>
              <a:t>Reused</a:t>
            </a:r>
            <a:r>
              <a:rPr lang="en-US" sz="2400" dirty="0">
                <a:latin typeface="Arial" charset="0"/>
              </a:rPr>
              <a:t> parts so they are not included in </a:t>
            </a:r>
            <a:r>
              <a:rPr lang="en-US" sz="2400" b="1" u="sng" dirty="0">
                <a:latin typeface="Arial" charset="0"/>
              </a:rPr>
              <a:t>A</a:t>
            </a:r>
            <a:r>
              <a:rPr lang="en-US" sz="2400" dirty="0">
                <a:latin typeface="Arial" charset="0"/>
              </a:rPr>
              <a:t> or </a:t>
            </a:r>
            <a:r>
              <a:rPr lang="en-US" sz="2400" b="1" u="sng" dirty="0">
                <a:latin typeface="Arial" charset="0"/>
              </a:rPr>
              <a:t>E</a:t>
            </a:r>
            <a:r>
              <a:rPr lang="en-US" sz="2400" b="1" dirty="0">
                <a:latin typeface="Arial" charset="0"/>
              </a:rPr>
              <a:t>.</a:t>
            </a:r>
            <a:r>
              <a:rPr lang="en-US" sz="2400" dirty="0">
                <a:latin typeface="Arial" charset="0"/>
              </a:rPr>
              <a:t> </a:t>
            </a:r>
          </a:p>
        </p:txBody>
      </p:sp>
      <p:grpSp>
        <p:nvGrpSpPr>
          <p:cNvPr id="3" name="Group 2"/>
          <p:cNvGrpSpPr/>
          <p:nvPr/>
        </p:nvGrpSpPr>
        <p:grpSpPr>
          <a:xfrm>
            <a:off x="352328" y="1087406"/>
            <a:ext cx="4213293" cy="3730787"/>
            <a:chOff x="3789363" y="1714500"/>
            <a:chExt cx="5226050" cy="4627563"/>
          </a:xfrm>
        </p:grpSpPr>
        <p:pic>
          <p:nvPicPr>
            <p:cNvPr id="18434" name="Picture 11" descr="C:\Tuma\psp\PFA Dash Slides\Process tutorials\Images\PROBE A &amp; B\size-est-templat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9363" y="1714500"/>
              <a:ext cx="5226050" cy="454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7" name="Oval 12"/>
            <p:cNvSpPr>
              <a:spLocks noChangeArrowheads="1"/>
            </p:cNvSpPr>
            <p:nvPr/>
          </p:nvSpPr>
          <p:spPr bwMode="auto">
            <a:xfrm>
              <a:off x="6654800" y="5710238"/>
              <a:ext cx="719138" cy="400050"/>
            </a:xfrm>
            <a:prstGeom prst="ellipse">
              <a:avLst/>
            </a:prstGeom>
            <a:noFill/>
            <a:ln w="22225">
              <a:solidFill>
                <a:srgbClr val="CC00CC"/>
              </a:solidFill>
              <a:round/>
              <a:headEnd/>
              <a:tailEnd type="triangle" w="med" len="med"/>
            </a:ln>
            <a:extLst>
              <a:ext uri="{909E8E84-426E-40dd-AFC4-6F175D3DCCD1}">
                <a14:hiddenFill xmlns:a14="http://schemas.microsoft.com/office/drawing/2010/main" xmlns="">
                  <a:solidFill>
                    <a:srgbClr val="FFFFFF"/>
                  </a:solidFill>
                </a14:hiddenFill>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18438" name="Right Arrow 13"/>
            <p:cNvSpPr>
              <a:spLocks noChangeArrowheads="1"/>
            </p:cNvSpPr>
            <p:nvPr/>
          </p:nvSpPr>
          <p:spPr bwMode="auto">
            <a:xfrm rot="5400000">
              <a:off x="6816725" y="5543550"/>
              <a:ext cx="320675" cy="142875"/>
            </a:xfrm>
            <a:prstGeom prst="rightArrow">
              <a:avLst>
                <a:gd name="adj1" fmla="val 50000"/>
                <a:gd name="adj2" fmla="val 50313"/>
              </a:avLst>
            </a:prstGeom>
            <a:solidFill>
              <a:srgbClr val="00B05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18439" name="Right Arrow 14"/>
            <p:cNvSpPr>
              <a:spLocks noChangeArrowheads="1"/>
            </p:cNvSpPr>
            <p:nvPr/>
          </p:nvSpPr>
          <p:spPr bwMode="auto">
            <a:xfrm rot="5400000">
              <a:off x="6969125" y="5545138"/>
              <a:ext cx="320675" cy="142875"/>
            </a:xfrm>
            <a:prstGeom prst="rightArrow">
              <a:avLst>
                <a:gd name="adj1" fmla="val 50000"/>
                <a:gd name="adj2" fmla="val 50313"/>
              </a:avLst>
            </a:prstGeom>
            <a:solidFill>
              <a:srgbClr val="00B05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18440" name="Right Arrow 11"/>
            <p:cNvSpPr>
              <a:spLocks noChangeArrowheads="1"/>
            </p:cNvSpPr>
            <p:nvPr/>
          </p:nvSpPr>
          <p:spPr bwMode="auto">
            <a:xfrm rot="-5400000">
              <a:off x="7046119" y="6109494"/>
              <a:ext cx="320675" cy="144463"/>
            </a:xfrm>
            <a:prstGeom prst="rightArrow">
              <a:avLst>
                <a:gd name="adj1" fmla="val 50000"/>
                <a:gd name="adj2" fmla="val 49760"/>
              </a:avLst>
            </a:prstGeom>
            <a:solidFill>
              <a:srgbClr val="0070C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18441" name="Rectangle 12"/>
            <p:cNvSpPr>
              <a:spLocks noChangeArrowheads="1"/>
            </p:cNvSpPr>
            <p:nvPr/>
          </p:nvSpPr>
          <p:spPr bwMode="auto">
            <a:xfrm>
              <a:off x="6410325" y="2409825"/>
              <a:ext cx="361950" cy="514350"/>
            </a:xfrm>
            <a:prstGeom prst="rect">
              <a:avLst/>
            </a:prstGeom>
            <a:noFill/>
            <a:ln w="57150">
              <a:solidFill>
                <a:srgbClr val="0070C0"/>
              </a:solidFill>
              <a:round/>
              <a:headEnd/>
              <a:tailEnd type="triangle" w="med" len="med"/>
            </a:ln>
            <a:extLst>
              <a:ext uri="{909E8E84-426E-40dd-AFC4-6F175D3DCCD1}">
                <a14:hiddenFill xmlns:a14="http://schemas.microsoft.com/office/drawing/2010/main" xmlns="">
                  <a:solidFill>
                    <a:srgbClr val="FFFFFF"/>
                  </a:solidFill>
                </a14:hiddenFill>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18442" name="Rectangle 13"/>
            <p:cNvSpPr>
              <a:spLocks noChangeArrowheads="1"/>
            </p:cNvSpPr>
            <p:nvPr/>
          </p:nvSpPr>
          <p:spPr bwMode="auto">
            <a:xfrm>
              <a:off x="6772275" y="2409825"/>
              <a:ext cx="361950" cy="514350"/>
            </a:xfrm>
            <a:prstGeom prst="rect">
              <a:avLst/>
            </a:prstGeom>
            <a:noFill/>
            <a:ln w="57150">
              <a:solidFill>
                <a:srgbClr val="00B050"/>
              </a:solidFill>
              <a:round/>
              <a:headEnd/>
              <a:tailEnd type="triangle" w="med" len="med"/>
            </a:ln>
            <a:extLst>
              <a:ext uri="{909E8E84-426E-40dd-AFC4-6F175D3DCCD1}">
                <a14:hiddenFill xmlns:a14="http://schemas.microsoft.com/office/drawing/2010/main" xmlns="">
                  <a:solidFill>
                    <a:srgbClr val="FFFFFF"/>
                  </a:solidFill>
                </a14:hiddenFill>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18443" name="Rectangle 14"/>
            <p:cNvSpPr>
              <a:spLocks noChangeArrowheads="1"/>
            </p:cNvSpPr>
            <p:nvPr/>
          </p:nvSpPr>
          <p:spPr bwMode="auto">
            <a:xfrm>
              <a:off x="7010400" y="3067050"/>
              <a:ext cx="400050" cy="1447800"/>
            </a:xfrm>
            <a:prstGeom prst="rect">
              <a:avLst/>
            </a:prstGeom>
            <a:noFill/>
            <a:ln w="57150">
              <a:solidFill>
                <a:srgbClr val="00B050"/>
              </a:solidFill>
              <a:round/>
              <a:headEnd/>
              <a:tailEnd type="triangle" w="med" len="med"/>
            </a:ln>
            <a:extLst>
              <a:ext uri="{909E8E84-426E-40dd-AFC4-6F175D3DCCD1}">
                <a14:hiddenFill xmlns:a14="http://schemas.microsoft.com/office/drawing/2010/main" xmlns="">
                  <a:solidFill>
                    <a:srgbClr val="FFFFFF"/>
                  </a:solidFill>
                </a14:hiddenFill>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16" name="&quot;No&quot; Symbol 15"/>
            <p:cNvSpPr/>
            <p:nvPr/>
          </p:nvSpPr>
          <p:spPr bwMode="auto">
            <a:xfrm flipH="1">
              <a:off x="7613650" y="4779963"/>
              <a:ext cx="530225" cy="223837"/>
            </a:xfrm>
            <a:prstGeom prst="noSmoking">
              <a:avLst>
                <a:gd name="adj" fmla="val 1375"/>
              </a:avLst>
            </a:prstGeom>
            <a:solidFill>
              <a:srgbClr val="FF0000"/>
            </a:solidFill>
            <a:ln w="12700" cap="flat" cmpd="sng" algn="ctr">
              <a:solidFill>
                <a:srgbClr val="FF0000"/>
              </a:solidFill>
              <a:prstDash val="solid"/>
              <a:round/>
              <a:headEnd type="none" w="med" len="med"/>
              <a:tailEnd type="triangle" w="med" len="med"/>
            </a:ln>
            <a:effectLst/>
          </p:spPr>
          <p:txBody>
            <a:bodyPr lIns="92309" tIns="46154" rIns="92309" bIns="46154"/>
            <a:lstStyle/>
            <a:p>
              <a:pPr algn="ctr">
                <a:spcBef>
                  <a:spcPct val="30000"/>
                </a:spcBef>
                <a:tabLst>
                  <a:tab pos="292100" algn="l"/>
                  <a:tab pos="571500" algn="l"/>
                </a:tabLst>
                <a:defRPr/>
              </a:pPr>
              <a:endParaRPr lang="en-US">
                <a:ea typeface="ＭＳ Ｐゴシック" pitchFamily="1" charset="-128"/>
                <a:cs typeface="+mn-cs"/>
              </a:endParaRPr>
            </a:p>
          </p:txBody>
        </p:sp>
      </p:grpSp>
    </p:spTree>
    <p:extLst>
      <p:ext uri="{BB962C8B-B14F-4D97-AF65-F5344CB8AC3E}">
        <p14:creationId xmlns:p14="http://schemas.microsoft.com/office/powerpoint/2010/main" val="8600097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r>
              <a:rPr lang="en-US">
                <a:latin typeface="Arial" charset="0"/>
              </a:rPr>
              <a:t>Follow Along …</a:t>
            </a:r>
          </a:p>
        </p:txBody>
      </p:sp>
      <p:sp>
        <p:nvSpPr>
          <p:cNvPr id="19459" name="Content Placeholder 2"/>
          <p:cNvSpPr>
            <a:spLocks noGrp="1"/>
          </p:cNvSpPr>
          <p:nvPr>
            <p:ph idx="1"/>
          </p:nvPr>
        </p:nvSpPr>
        <p:spPr/>
        <p:txBody>
          <a:bodyPr/>
          <a:lstStyle/>
          <a:p>
            <a:pPr marL="400050" indent="-400050" eaLnBrk="1" hangingPunct="1">
              <a:buFontTx/>
              <a:buAutoNum type="arabicPeriod"/>
            </a:pPr>
            <a:r>
              <a:rPr lang="en-US">
                <a:latin typeface="Arial" charset="0"/>
              </a:rPr>
              <a:t>Download the PROBE Methods A &amp; B Sample DB for Dashboard.zip data backup file.</a:t>
            </a:r>
          </a:p>
          <a:p>
            <a:pPr marL="400050" indent="-400050" eaLnBrk="1" hangingPunct="1">
              <a:buFontTx/>
              <a:buAutoNum type="arabicPeriod"/>
            </a:pPr>
            <a:r>
              <a:rPr lang="en-US">
                <a:latin typeface="Arial" charset="0"/>
              </a:rPr>
              <a:t>In your Process Dashboard, choose </a:t>
            </a:r>
            <a:r>
              <a:rPr lang="ja-JP" altLang="en-US">
                <a:latin typeface="Arial" charset="0"/>
              </a:rPr>
              <a:t>“</a:t>
            </a:r>
            <a:r>
              <a:rPr lang="en-US">
                <a:latin typeface="Arial" charset="0"/>
              </a:rPr>
              <a:t>C </a:t>
            </a:r>
            <a:r>
              <a:rPr lang="en-US">
                <a:latin typeface="Times New Roman" charset="0"/>
                <a:cs typeface="Times New Roman" charset="0"/>
              </a:rPr>
              <a:t>→</a:t>
            </a:r>
            <a:r>
              <a:rPr lang="en-US">
                <a:latin typeface="Arial" charset="0"/>
              </a:rPr>
              <a:t> Tools </a:t>
            </a:r>
            <a:r>
              <a:rPr lang="en-US">
                <a:latin typeface="Times New Roman" charset="0"/>
                <a:cs typeface="Times New Roman" charset="0"/>
              </a:rPr>
              <a:t>→</a:t>
            </a:r>
            <a:r>
              <a:rPr lang="en-US">
                <a:latin typeface="Arial" charset="0"/>
              </a:rPr>
              <a:t> Open Dataset.</a:t>
            </a:r>
            <a:r>
              <a:rPr lang="ja-JP" altLang="en-US">
                <a:latin typeface="Arial" charset="0"/>
              </a:rPr>
              <a:t>”</a:t>
            </a:r>
            <a:r>
              <a:rPr lang="en-US">
                <a:latin typeface="Arial" charset="0"/>
              </a:rPr>
              <a:t> Open the ZIP file you just downloaded.</a:t>
            </a:r>
          </a:p>
          <a:p>
            <a:pPr marL="400050" indent="-400050" eaLnBrk="1" hangingPunct="1">
              <a:buFontTx/>
              <a:buAutoNum type="arabicPeriod"/>
            </a:pPr>
            <a:r>
              <a:rPr lang="en-US">
                <a:latin typeface="Arial" charset="0"/>
              </a:rPr>
              <a:t>A second Process Dashboard window will open, showing the name of the ZIP file in the title bar.</a:t>
            </a:r>
          </a:p>
          <a:p>
            <a:pPr marL="400050" indent="-400050" eaLnBrk="1" hangingPunct="1">
              <a:buFontTx/>
              <a:buAutoNum type="arabicPeriod"/>
            </a:pPr>
            <a:r>
              <a:rPr lang="en-US">
                <a:latin typeface="Arial" charset="0"/>
              </a:rPr>
              <a:t>This second window is showing example data from the ZIP file. Use this second window to follow along with this tutorial. </a:t>
            </a:r>
          </a:p>
        </p:txBody>
      </p:sp>
    </p:spTree>
    <p:extLst>
      <p:ext uri="{BB962C8B-B14F-4D97-AF65-F5344CB8AC3E}">
        <p14:creationId xmlns:p14="http://schemas.microsoft.com/office/powerpoint/2010/main" val="3459757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a:latin typeface="Arial" charset="0"/>
              </a:rPr>
              <a:t>Launching the PROBE Wizard</a:t>
            </a:r>
          </a:p>
        </p:txBody>
      </p:sp>
      <p:sp>
        <p:nvSpPr>
          <p:cNvPr id="20483" name="Content Placeholder 2"/>
          <p:cNvSpPr>
            <a:spLocks noGrp="1"/>
          </p:cNvSpPr>
          <p:nvPr>
            <p:ph idx="1"/>
          </p:nvPr>
        </p:nvSpPr>
        <p:spPr/>
        <p:txBody>
          <a:bodyPr/>
          <a:lstStyle/>
          <a:p>
            <a:pPr marL="0" indent="0"/>
            <a:r>
              <a:rPr lang="en-US">
                <a:latin typeface="Arial" charset="0"/>
              </a:rPr>
              <a:t>After the conceptual design has been entered into the </a:t>
            </a:r>
            <a:r>
              <a:rPr lang="en-US" sz="2000">
                <a:latin typeface="Arial" charset="0"/>
              </a:rPr>
              <a:t>upper portion of the PSP Size Estimating Template</a:t>
            </a:r>
            <a:r>
              <a:rPr lang="en-US">
                <a:latin typeface="Arial" charset="0"/>
              </a:rPr>
              <a:t>, you can click the hyperlink to launch the PROBE Wizard.</a:t>
            </a:r>
          </a:p>
        </p:txBody>
      </p:sp>
      <p:pic>
        <p:nvPicPr>
          <p:cNvPr id="20484" name="Picture 2" descr="C:\Tuma\psp\PFA Dash Slides\Process tutorials\Images\PROBE A &amp; B\probe-wizard-laun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225" y="2305663"/>
            <a:ext cx="7943850" cy="3900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5" name="Oval 7"/>
          <p:cNvSpPr>
            <a:spLocks noChangeArrowheads="1"/>
          </p:cNvSpPr>
          <p:nvPr/>
        </p:nvSpPr>
        <p:spPr bwMode="auto">
          <a:xfrm>
            <a:off x="2474913" y="4879000"/>
            <a:ext cx="954087" cy="409575"/>
          </a:xfrm>
          <a:prstGeom prst="ellipse">
            <a:avLst/>
          </a:prstGeom>
          <a:noFill/>
          <a:ln w="57150">
            <a:solidFill>
              <a:srgbClr val="FF0000"/>
            </a:solidFill>
            <a:round/>
            <a:headEnd/>
            <a:tailEnd type="triangle" w="med" len="med"/>
          </a:ln>
          <a:extLst>
            <a:ext uri="{909E8E84-426E-40dd-AFC4-6F175D3DCCD1}">
              <a14:hiddenFill xmlns:a14="http://schemas.microsoft.com/office/drawing/2010/main" xmlns="">
                <a:solidFill>
                  <a:srgbClr val="FFFFFF"/>
                </a:solidFill>
              </a14:hiddenFill>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Tree>
    <p:extLst>
      <p:ext uri="{BB962C8B-B14F-4D97-AF65-F5344CB8AC3E}">
        <p14:creationId xmlns:p14="http://schemas.microsoft.com/office/powerpoint/2010/main" val="3993291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a:bodyPr>
          <a:lstStyle/>
          <a:p>
            <a:r>
              <a:rPr lang="en-US">
                <a:latin typeface="Arial" charset="0"/>
              </a:rPr>
              <a:t>Verify Estimated Proxy Size</a:t>
            </a:r>
          </a:p>
        </p:txBody>
      </p:sp>
      <p:sp>
        <p:nvSpPr>
          <p:cNvPr id="21507" name="Content Placeholder 2"/>
          <p:cNvSpPr>
            <a:spLocks noGrp="1"/>
          </p:cNvSpPr>
          <p:nvPr>
            <p:ph idx="1"/>
          </p:nvPr>
        </p:nvSpPr>
        <p:spPr/>
        <p:txBody>
          <a:bodyPr/>
          <a:lstStyle/>
          <a:p>
            <a:pPr marL="0" indent="0"/>
            <a:r>
              <a:rPr lang="en-US">
                <a:latin typeface="Arial" charset="0"/>
              </a:rPr>
              <a:t>The first step of the PROBE Wizard is to review the estimated proxy size that you have produced.</a:t>
            </a:r>
          </a:p>
        </p:txBody>
      </p:sp>
      <p:pic>
        <p:nvPicPr>
          <p:cNvPr id="21508" name="Picture 2" descr="C:\Tuma\psp\PFA Dash Slides\Process tutorials\Images\PROBE A &amp; B\probe-wizard-verify-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875" y="2238922"/>
            <a:ext cx="7194550" cy="3881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18287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p:txBody>
          <a:bodyPr>
            <a:normAutofit/>
          </a:bodyPr>
          <a:lstStyle/>
          <a:p>
            <a:r>
              <a:rPr lang="en-US">
                <a:latin typeface="Arial" charset="0"/>
              </a:rPr>
              <a:t>Review Historical Data - 1</a:t>
            </a:r>
          </a:p>
        </p:txBody>
      </p:sp>
      <p:sp>
        <p:nvSpPr>
          <p:cNvPr id="22531" name="Content Placeholder 4"/>
          <p:cNvSpPr>
            <a:spLocks noGrp="1"/>
          </p:cNvSpPr>
          <p:nvPr>
            <p:ph sz="half" idx="1"/>
          </p:nvPr>
        </p:nvSpPr>
        <p:spPr/>
        <p:txBody>
          <a:bodyPr/>
          <a:lstStyle/>
          <a:p>
            <a:pPr marL="0" indent="0"/>
            <a:r>
              <a:rPr lang="en-US" sz="2100">
                <a:latin typeface="Arial" charset="0"/>
              </a:rPr>
              <a:t>Next, the PROBE Wizard will display a list of the historical data that will be used for the calculations.</a:t>
            </a:r>
          </a:p>
          <a:p>
            <a:pPr marL="0" indent="0"/>
            <a:r>
              <a:rPr lang="en-US" sz="2100">
                <a:latin typeface="Arial" charset="0"/>
              </a:rPr>
              <a:t>Review this list for</a:t>
            </a:r>
          </a:p>
          <a:p>
            <a:pPr marL="628650" lvl="1" indent="-228600"/>
            <a:r>
              <a:rPr lang="en-US" sz="2100">
                <a:latin typeface="Arial" charset="0"/>
              </a:rPr>
              <a:t>Completeness</a:t>
            </a:r>
          </a:p>
          <a:p>
            <a:pPr marL="628650" lvl="1" indent="-228600"/>
            <a:r>
              <a:rPr lang="en-US" sz="2100">
                <a:latin typeface="Arial" charset="0"/>
              </a:rPr>
              <a:t>Known outliers</a:t>
            </a:r>
          </a:p>
        </p:txBody>
      </p:sp>
      <p:pic>
        <p:nvPicPr>
          <p:cNvPr id="22532" name="Picture 3" descr="C:\Tuma\psp\PFA Dash Slides\Process tutorials\Images\PROBE A &amp; B\probe-wizard-outlier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1136" y="1096542"/>
            <a:ext cx="4184332" cy="46685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68635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atin typeface="Arial" charset="0"/>
              </a:rPr>
              <a:t>Review Historical Data - 2</a:t>
            </a:r>
          </a:p>
        </p:txBody>
      </p:sp>
      <p:sp>
        <p:nvSpPr>
          <p:cNvPr id="23555" name="Content Placeholder 4"/>
          <p:cNvSpPr>
            <a:spLocks noGrp="1"/>
          </p:cNvSpPr>
          <p:nvPr>
            <p:ph idx="1"/>
          </p:nvPr>
        </p:nvSpPr>
        <p:spPr/>
        <p:txBody>
          <a:bodyPr/>
          <a:lstStyle/>
          <a:p>
            <a:pPr marL="0" indent="0"/>
            <a:r>
              <a:rPr lang="en-US">
                <a:latin typeface="Arial" charset="0"/>
              </a:rPr>
              <a:t>The PROBE Wizard will look through your past projects to create this list of historical data.  </a:t>
            </a:r>
          </a:p>
          <a:p>
            <a:pPr marL="0" indent="0"/>
            <a:r>
              <a:rPr lang="en-US">
                <a:latin typeface="Arial" charset="0"/>
              </a:rPr>
              <a:t>Only projects that have been marked complete will be included in the list. If a recently finished project is not on the list, open its Project Plan Summary form and make certain it has been marked complete.</a:t>
            </a:r>
          </a:p>
          <a:p>
            <a:pPr marL="0" indent="0"/>
            <a:r>
              <a:rPr lang="en-US">
                <a:latin typeface="Arial" charset="0"/>
              </a:rPr>
              <a:t>Also, review the data in the Actual Size column. If data is missing or </a:t>
            </a:r>
            <a:r>
              <a:rPr lang="ja-JP" altLang="en-US">
                <a:latin typeface="Arial" charset="0"/>
              </a:rPr>
              <a:t>“</a:t>
            </a:r>
            <a:r>
              <a:rPr lang="en-US">
                <a:latin typeface="Arial" charset="0"/>
              </a:rPr>
              <a:t>#VALUE!</a:t>
            </a:r>
            <a:r>
              <a:rPr lang="ja-JP" altLang="en-US">
                <a:latin typeface="Arial" charset="0"/>
              </a:rPr>
              <a:t>”</a:t>
            </a:r>
            <a:r>
              <a:rPr lang="en-US">
                <a:latin typeface="Arial" charset="0"/>
              </a:rPr>
              <a:t>, you forgot to enter the actual size for a recently completed project. You can open the Project Plan Summary for that project to fix the problem.</a:t>
            </a:r>
          </a:p>
          <a:p>
            <a:pPr marL="0" indent="0"/>
            <a:r>
              <a:rPr lang="en-US">
                <a:latin typeface="Arial" charset="0"/>
              </a:rPr>
              <a:t>If you do not resolve these problems, the missing/incomplete data will be excluded from the PROBE calculations.</a:t>
            </a:r>
          </a:p>
        </p:txBody>
      </p:sp>
    </p:spTree>
    <p:extLst>
      <p:ext uri="{BB962C8B-B14F-4D97-AF65-F5344CB8AC3E}">
        <p14:creationId xmlns:p14="http://schemas.microsoft.com/office/powerpoint/2010/main" val="2760192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a:latin typeface="Arial" charset="0"/>
              </a:rPr>
              <a:t>Review Historical Data - 3</a:t>
            </a:r>
          </a:p>
        </p:txBody>
      </p:sp>
      <p:sp>
        <p:nvSpPr>
          <p:cNvPr id="24579" name="Content Placeholder 2"/>
          <p:cNvSpPr>
            <a:spLocks noGrp="1"/>
          </p:cNvSpPr>
          <p:nvPr>
            <p:ph idx="1"/>
          </p:nvPr>
        </p:nvSpPr>
        <p:spPr/>
        <p:txBody>
          <a:bodyPr>
            <a:normAutofit fontScale="92500"/>
          </a:bodyPr>
          <a:lstStyle/>
          <a:p>
            <a:pPr marL="0" indent="0">
              <a:spcAft>
                <a:spcPts val="600"/>
              </a:spcAft>
            </a:pPr>
            <a:r>
              <a:rPr lang="en-US">
                <a:latin typeface="Arial" charset="0"/>
              </a:rPr>
              <a:t>A past project could be an outlier if something unusual occurred during its development.  For example</a:t>
            </a:r>
          </a:p>
          <a:p>
            <a:pPr marL="628650" lvl="1" indent="-228600">
              <a:spcAft>
                <a:spcPts val="600"/>
              </a:spcAft>
            </a:pPr>
            <a:r>
              <a:rPr lang="en-US">
                <a:latin typeface="Arial" charset="0"/>
              </a:rPr>
              <a:t>The requirements changed.</a:t>
            </a:r>
          </a:p>
          <a:p>
            <a:pPr marL="628650" lvl="1" indent="-228600">
              <a:spcAft>
                <a:spcPts val="600"/>
              </a:spcAft>
            </a:pPr>
            <a:r>
              <a:rPr lang="en-US">
                <a:latin typeface="Arial" charset="0"/>
              </a:rPr>
              <a:t>The project characteristics are different than the other historical data points (e.g. new development vs legacy changes).</a:t>
            </a:r>
          </a:p>
          <a:p>
            <a:pPr marL="0" indent="0"/>
            <a:r>
              <a:rPr lang="en-US">
                <a:latin typeface="Arial" charset="0"/>
              </a:rPr>
              <a:t>If you are aware of any problems such as these on past projects, you can mark individual data points as outliers.</a:t>
            </a:r>
          </a:p>
          <a:p>
            <a:pPr marL="0" indent="0"/>
            <a:r>
              <a:rPr lang="en-US">
                <a:latin typeface="Arial" charset="0"/>
              </a:rPr>
              <a:t>A poor estimate is </a:t>
            </a:r>
            <a:r>
              <a:rPr lang="en-US" u="sng">
                <a:latin typeface="Arial" charset="0"/>
              </a:rPr>
              <a:t>not</a:t>
            </a:r>
            <a:r>
              <a:rPr lang="en-US">
                <a:latin typeface="Arial" charset="0"/>
              </a:rPr>
              <a:t> a valid reason to mark a data point as an outlier.</a:t>
            </a:r>
          </a:p>
          <a:p>
            <a:pPr marL="0" indent="0"/>
            <a:endParaRPr lang="en-US">
              <a:latin typeface="Arial" charset="0"/>
            </a:endParaRPr>
          </a:p>
          <a:p>
            <a:pPr marL="0" indent="0"/>
            <a:r>
              <a:rPr lang="en-US" b="1" i="1">
                <a:latin typeface="Arial" charset="0"/>
              </a:rPr>
              <a:t>Follow Along:</a:t>
            </a:r>
            <a:r>
              <a:rPr lang="en-US" i="1">
                <a:latin typeface="Arial" charset="0"/>
              </a:rPr>
              <a:t> JD knows that his instructor altered the requirements for Program 5 after he discovered a limitation in a platform library that he could not work around. </a:t>
            </a:r>
            <a:r>
              <a:rPr lang="en-US" i="1">
                <a:solidFill>
                  <a:srgbClr val="FF0000"/>
                </a:solidFill>
                <a:latin typeface="Arial" charset="0"/>
              </a:rPr>
              <a:t>Check the box</a:t>
            </a:r>
            <a:r>
              <a:rPr lang="en-US" i="1">
                <a:latin typeface="Arial" charset="0"/>
              </a:rPr>
              <a:t> to mark Program 5 as an outlier.</a:t>
            </a:r>
          </a:p>
        </p:txBody>
      </p:sp>
    </p:spTree>
    <p:extLst>
      <p:ext uri="{BB962C8B-B14F-4D97-AF65-F5344CB8AC3E}">
        <p14:creationId xmlns:p14="http://schemas.microsoft.com/office/powerpoint/2010/main" val="759716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a:latin typeface="Arial" charset="0"/>
              </a:rPr>
              <a:t>Select PROBE Method for Size - 1</a:t>
            </a:r>
          </a:p>
        </p:txBody>
      </p:sp>
      <p:sp>
        <p:nvSpPr>
          <p:cNvPr id="3" name="Content Placeholder 2"/>
          <p:cNvSpPr>
            <a:spLocks noGrp="1"/>
          </p:cNvSpPr>
          <p:nvPr>
            <p:ph idx="1"/>
          </p:nvPr>
        </p:nvSpPr>
        <p:spPr/>
        <p:txBody>
          <a:bodyPr/>
          <a:lstStyle/>
          <a:p>
            <a:pPr marL="0" indent="0">
              <a:defRPr/>
            </a:pPr>
            <a:r>
              <a:rPr lang="en-US" dirty="0" smtClean="0">
                <a:ea typeface="+mn-ea"/>
              </a:rPr>
              <a:t>Next, the PROBE Wizard will</a:t>
            </a:r>
          </a:p>
          <a:p>
            <a:pPr lvl="1">
              <a:buFont typeface="Times" pitchFamily="18" charset="0"/>
              <a:buChar char="•"/>
              <a:defRPr/>
            </a:pPr>
            <a:r>
              <a:rPr lang="en-US" dirty="0" smtClean="0"/>
              <a:t>Perform calculations for PROBE methods A, B, and C for size</a:t>
            </a:r>
          </a:p>
          <a:p>
            <a:pPr lvl="1">
              <a:buFont typeface="Times" pitchFamily="18" charset="0"/>
              <a:buChar char="•"/>
              <a:defRPr/>
            </a:pPr>
            <a:r>
              <a:rPr lang="en-US" dirty="0" smtClean="0"/>
              <a:t>Eliminate methods that cannot be used because they violate the selection criteria (e.g. bad </a:t>
            </a:r>
            <a:r>
              <a:rPr lang="en-US" b="1" dirty="0" smtClean="0">
                <a:latin typeface="Symbol" pitchFamily="18" charset="2"/>
              </a:rPr>
              <a:t>b</a:t>
            </a:r>
            <a:r>
              <a:rPr lang="en-US" b="1" baseline="-25000" dirty="0" smtClean="0"/>
              <a:t>0</a:t>
            </a:r>
            <a:r>
              <a:rPr lang="en-US" dirty="0" smtClean="0"/>
              <a:t> or </a:t>
            </a:r>
            <a:r>
              <a:rPr lang="en-US" b="1" dirty="0" smtClean="0">
                <a:latin typeface="Symbol" pitchFamily="18" charset="2"/>
              </a:rPr>
              <a:t>b</a:t>
            </a:r>
            <a:r>
              <a:rPr lang="en-US" b="1" baseline="-25000" dirty="0" smtClean="0"/>
              <a:t>1</a:t>
            </a:r>
            <a:r>
              <a:rPr lang="en-US" dirty="0" smtClean="0"/>
              <a:t>)</a:t>
            </a:r>
          </a:p>
          <a:p>
            <a:pPr lvl="1">
              <a:buFont typeface="Times" pitchFamily="18" charset="0"/>
              <a:buChar char="•"/>
              <a:defRPr/>
            </a:pPr>
            <a:r>
              <a:rPr lang="en-US" dirty="0" smtClean="0"/>
              <a:t>Sort the available options, placing the most viable options at the top of the list</a:t>
            </a:r>
          </a:p>
          <a:p>
            <a:pPr lvl="1">
              <a:buFont typeface="Times" pitchFamily="18" charset="0"/>
              <a:buChar char="•"/>
              <a:defRPr/>
            </a:pPr>
            <a:r>
              <a:rPr lang="en-US" dirty="0" smtClean="0"/>
              <a:t>Display the choices for your consideration.</a:t>
            </a:r>
          </a:p>
          <a:p>
            <a:pPr marL="0" indent="0" eaLnBrk="1" hangingPunct="1">
              <a:lnSpc>
                <a:spcPct val="90000"/>
              </a:lnSpc>
              <a:spcBef>
                <a:spcPts val="1200"/>
              </a:spcBef>
              <a:spcAft>
                <a:spcPct val="0"/>
              </a:spcAft>
              <a:defRPr/>
            </a:pPr>
            <a:r>
              <a:rPr lang="en-US" dirty="0" smtClean="0">
                <a:ea typeface="+mn-ea"/>
              </a:rPr>
              <a:t>Use your engineering judgment to evaluate the options, then select the one that you feel produces the most realistic estimate for the project.</a:t>
            </a:r>
          </a:p>
          <a:p>
            <a:pPr marL="857250" lvl="1" indent="-741363" eaLnBrk="1" hangingPunct="1">
              <a:lnSpc>
                <a:spcPct val="90000"/>
              </a:lnSpc>
              <a:spcBef>
                <a:spcPts val="1200"/>
              </a:spcBef>
              <a:spcAft>
                <a:spcPct val="0"/>
              </a:spcAft>
              <a:buFont typeface="Times" pitchFamily="18" charset="0"/>
              <a:buChar char="•"/>
              <a:defRPr/>
            </a:pPr>
            <a:endParaRPr lang="en-US" dirty="0"/>
          </a:p>
        </p:txBody>
      </p:sp>
    </p:spTree>
    <p:extLst>
      <p:ext uri="{BB962C8B-B14F-4D97-AF65-F5344CB8AC3E}">
        <p14:creationId xmlns:p14="http://schemas.microsoft.com/office/powerpoint/2010/main" val="3059834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a:bodyPr>
          <a:lstStyle/>
          <a:p>
            <a:r>
              <a:rPr lang="en-US">
                <a:latin typeface="Arial" charset="0"/>
              </a:rPr>
              <a:t>Select PROBE Method for Size - 2</a:t>
            </a:r>
          </a:p>
        </p:txBody>
      </p:sp>
      <p:pic>
        <p:nvPicPr>
          <p:cNvPr id="26627" name="Picture 4" descr="C:\Tuma\psp\PFA Dash Slides\Process tutorials\Images\PROBE A &amp; B\probe-wizard-siz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 y="1041814"/>
            <a:ext cx="8066088" cy="4932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013054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C:\Tuma\psp\PFA Dash Slides\Process tutorials\Images\PROBE A &amp; B\probe-wizard-size-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 y="1041815"/>
            <a:ext cx="8066088" cy="4932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1" name="Title 1"/>
          <p:cNvSpPr>
            <a:spLocks noGrp="1"/>
          </p:cNvSpPr>
          <p:nvPr>
            <p:ph type="title"/>
          </p:nvPr>
        </p:nvSpPr>
        <p:spPr/>
        <p:txBody>
          <a:bodyPr>
            <a:normAutofit/>
          </a:bodyPr>
          <a:lstStyle/>
          <a:p>
            <a:r>
              <a:rPr lang="en-US">
                <a:latin typeface="Arial" charset="0"/>
              </a:rPr>
              <a:t>Select PROBE Method for Size - 3</a:t>
            </a:r>
          </a:p>
        </p:txBody>
      </p:sp>
    </p:spTree>
    <p:extLst>
      <p:ext uri="{BB962C8B-B14F-4D97-AF65-F5344CB8AC3E}">
        <p14:creationId xmlns:p14="http://schemas.microsoft.com/office/powerpoint/2010/main" val="2543534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92500" lnSpcReduction="10000"/>
          </a:bodyPr>
          <a:lstStyle/>
          <a:p>
            <a:pPr>
              <a:spcBef>
                <a:spcPts val="1150"/>
              </a:spcBef>
              <a:spcAft>
                <a:spcPct val="0"/>
              </a:spcAft>
            </a:pPr>
            <a:r>
              <a:rPr lang="en-US" sz="2400" dirty="0">
                <a:latin typeface="Arial" charset="0"/>
              </a:rPr>
              <a:t>Chart thumbnails are displayed next to the various PROBE methods. Click on a thumbnail to open a larger chart.</a:t>
            </a:r>
          </a:p>
          <a:p>
            <a:pPr>
              <a:spcBef>
                <a:spcPts val="1800"/>
              </a:spcBef>
              <a:spcAft>
                <a:spcPct val="0"/>
              </a:spcAft>
            </a:pPr>
            <a:r>
              <a:rPr lang="en-US" sz="2400" dirty="0">
                <a:latin typeface="Arial" charset="0"/>
              </a:rPr>
              <a:t>The charts are useful for quick, visual verification of correlation and also for identification of possible outliers.</a:t>
            </a:r>
          </a:p>
          <a:p>
            <a:pPr>
              <a:spcBef>
                <a:spcPts val="1800"/>
              </a:spcBef>
              <a:spcAft>
                <a:spcPct val="0"/>
              </a:spcAft>
            </a:pPr>
            <a:r>
              <a:rPr lang="en-US" sz="2400" dirty="0">
                <a:latin typeface="Arial" charset="0"/>
              </a:rPr>
              <a:t>A data point may look like an </a:t>
            </a:r>
            <a:r>
              <a:rPr lang="en-US" sz="2400" dirty="0">
                <a:solidFill>
                  <a:srgbClr val="FF0000"/>
                </a:solidFill>
                <a:latin typeface="Arial" charset="0"/>
              </a:rPr>
              <a:t>outlier</a:t>
            </a:r>
            <a:r>
              <a:rPr lang="en-US" sz="2400" dirty="0">
                <a:latin typeface="Arial" charset="0"/>
              </a:rPr>
              <a:t> when there are not enough data points. Wait to accumulate enough data points to make a sound judgment call on an </a:t>
            </a:r>
            <a:r>
              <a:rPr lang="en-US" sz="2400" dirty="0">
                <a:solidFill>
                  <a:srgbClr val="FF0000"/>
                </a:solidFill>
                <a:latin typeface="Arial" charset="0"/>
              </a:rPr>
              <a:t>outlier</a:t>
            </a:r>
            <a:r>
              <a:rPr lang="en-US" sz="2400" dirty="0">
                <a:latin typeface="Arial" charset="0"/>
              </a:rPr>
              <a:t>.</a:t>
            </a:r>
          </a:p>
          <a:p>
            <a:pPr>
              <a:spcBef>
                <a:spcPts val="1800"/>
              </a:spcBef>
              <a:spcAft>
                <a:spcPct val="0"/>
              </a:spcAft>
            </a:pPr>
            <a:r>
              <a:rPr lang="en-US" sz="2400" dirty="0">
                <a:latin typeface="Arial" charset="0"/>
              </a:rPr>
              <a:t>If you determine that a point is an outlier, click the Back button to return to the </a:t>
            </a:r>
            <a:r>
              <a:rPr lang="ja-JP" altLang="en-US" sz="2400" dirty="0">
                <a:latin typeface="Arial" charset="0"/>
              </a:rPr>
              <a:t>“</a:t>
            </a:r>
            <a:r>
              <a:rPr lang="en-US" sz="2400" dirty="0">
                <a:latin typeface="Arial" charset="0"/>
              </a:rPr>
              <a:t>review historical data</a:t>
            </a:r>
            <a:r>
              <a:rPr lang="ja-JP" altLang="en-US" sz="2400" dirty="0">
                <a:latin typeface="Arial" charset="0"/>
              </a:rPr>
              <a:t>”</a:t>
            </a:r>
            <a:r>
              <a:rPr lang="en-US" sz="2400" dirty="0">
                <a:latin typeface="Arial" charset="0"/>
              </a:rPr>
              <a:t> step</a:t>
            </a:r>
            <a:r>
              <a:rPr lang="en-US" sz="2400" dirty="0" smtClean="0">
                <a:latin typeface="Arial" charset="0"/>
              </a:rPr>
              <a:t>.</a:t>
            </a:r>
            <a:endParaRPr lang="en-US" sz="2400" dirty="0">
              <a:latin typeface="Arial" charset="0"/>
            </a:endParaRPr>
          </a:p>
        </p:txBody>
      </p:sp>
      <p:sp>
        <p:nvSpPr>
          <p:cNvPr id="28675" name="Rectangle 2"/>
          <p:cNvSpPr>
            <a:spLocks noGrp="1" noChangeArrowheads="1"/>
          </p:cNvSpPr>
          <p:nvPr>
            <p:ph type="title"/>
          </p:nvPr>
        </p:nvSpPr>
        <p:spPr/>
        <p:txBody>
          <a:bodyPr>
            <a:normAutofit/>
          </a:bodyPr>
          <a:lstStyle/>
          <a:p>
            <a:pPr eaLnBrk="1" hangingPunct="1"/>
            <a:r>
              <a:rPr lang="en-US">
                <a:latin typeface="Arial" charset="0"/>
              </a:rPr>
              <a:t>Viewing Charts of Historical Data</a:t>
            </a:r>
          </a:p>
        </p:txBody>
      </p:sp>
      <p:grpSp>
        <p:nvGrpSpPr>
          <p:cNvPr id="2" name="Group 1"/>
          <p:cNvGrpSpPr>
            <a:grpSpLocks noChangeAspect="1"/>
          </p:cNvGrpSpPr>
          <p:nvPr/>
        </p:nvGrpSpPr>
        <p:grpSpPr>
          <a:xfrm>
            <a:off x="388937" y="1150938"/>
            <a:ext cx="2708527" cy="4166351"/>
            <a:chOff x="5514975" y="1409700"/>
            <a:chExt cx="3238500" cy="4981575"/>
          </a:xfrm>
        </p:grpSpPr>
        <p:pic>
          <p:nvPicPr>
            <p:cNvPr id="3074" name="Picture 2" descr="C:\Tuma\psp\PFA Dash Slides\Process tutorials\Images\PROBE A &amp; B\probe-method-a-size-chart.png"/>
            <p:cNvPicPr>
              <a:picLocks noChangeAspect="1" noChangeArrowheads="1"/>
            </p:cNvPicPr>
            <p:nvPr/>
          </p:nvPicPr>
          <p:blipFill>
            <a:blip r:embed="rId3"/>
            <a:srcRect/>
            <a:stretch>
              <a:fillRect/>
            </a:stretch>
          </p:blipFill>
          <p:spPr bwMode="auto">
            <a:xfrm>
              <a:off x="5514975" y="1409700"/>
              <a:ext cx="3238500" cy="2428875"/>
            </a:xfrm>
            <a:prstGeom prst="rect">
              <a:avLst/>
            </a:prstGeom>
            <a:noFill/>
            <a:ln>
              <a:solidFill>
                <a:schemeClr val="accent2">
                  <a:lumMod val="60000"/>
                  <a:lumOff val="40000"/>
                </a:schemeClr>
              </a:solidFill>
            </a:ln>
          </p:spPr>
        </p:pic>
        <p:sp>
          <p:nvSpPr>
            <p:cNvPr id="28677" name="Oval 7"/>
            <p:cNvSpPr>
              <a:spLocks noChangeArrowheads="1"/>
            </p:cNvSpPr>
            <p:nvPr/>
          </p:nvSpPr>
          <p:spPr bwMode="auto">
            <a:xfrm>
              <a:off x="7180263" y="3222625"/>
              <a:ext cx="692150" cy="409575"/>
            </a:xfrm>
            <a:prstGeom prst="ellipse">
              <a:avLst/>
            </a:prstGeom>
            <a:noFill/>
            <a:ln w="57150">
              <a:solidFill>
                <a:srgbClr val="FF0000"/>
              </a:solidFill>
              <a:round/>
              <a:headEnd/>
              <a:tailEnd type="triangle" w="med" len="med"/>
            </a:ln>
            <a:extLst>
              <a:ext uri="{909E8E84-426E-40dd-AFC4-6F175D3DCCD1}">
                <a14:hiddenFill xmlns:a14="http://schemas.microsoft.com/office/drawing/2010/main" xmlns="">
                  <a:solidFill>
                    <a:srgbClr val="FFFFFF"/>
                  </a:solidFill>
                </a14:hiddenFill>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pic>
          <p:nvPicPr>
            <p:cNvPr id="3075" name="Picture 3" descr="C:\Tuma\psp\PFA Dash Slides\Process tutorials\Images\PROBE A &amp; B\probe-method-b-size-chart.png"/>
            <p:cNvPicPr>
              <a:picLocks noChangeAspect="1" noChangeArrowheads="1"/>
            </p:cNvPicPr>
            <p:nvPr/>
          </p:nvPicPr>
          <p:blipFill>
            <a:blip r:embed="rId4"/>
            <a:srcRect/>
            <a:stretch>
              <a:fillRect/>
            </a:stretch>
          </p:blipFill>
          <p:spPr bwMode="auto">
            <a:xfrm>
              <a:off x="5514975" y="3962400"/>
              <a:ext cx="3238500" cy="2428875"/>
            </a:xfrm>
            <a:prstGeom prst="rect">
              <a:avLst/>
            </a:prstGeom>
            <a:noFill/>
            <a:ln>
              <a:solidFill>
                <a:schemeClr val="accent2">
                  <a:lumMod val="60000"/>
                  <a:lumOff val="40000"/>
                </a:schemeClr>
              </a:solidFill>
            </a:ln>
          </p:spPr>
        </p:pic>
      </p:grpSp>
    </p:spTree>
    <p:extLst>
      <p:ext uri="{BB962C8B-B14F-4D97-AF65-F5344CB8AC3E}">
        <p14:creationId xmlns:p14="http://schemas.microsoft.com/office/powerpoint/2010/main" val="27395998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a:bodyPr>
          <a:lstStyle/>
          <a:p>
            <a:r>
              <a:rPr lang="en-US">
                <a:latin typeface="Arial" charset="0"/>
              </a:rPr>
              <a:t>PROBE Glossary Terms</a:t>
            </a:r>
          </a:p>
        </p:txBody>
      </p:sp>
      <p:sp>
        <p:nvSpPr>
          <p:cNvPr id="29699" name="Content Placeholder 2"/>
          <p:cNvSpPr>
            <a:spLocks noGrp="1"/>
          </p:cNvSpPr>
          <p:nvPr>
            <p:ph idx="1"/>
          </p:nvPr>
        </p:nvSpPr>
        <p:spPr/>
        <p:txBody>
          <a:bodyPr/>
          <a:lstStyle/>
          <a:p>
            <a:pPr marL="0" indent="0"/>
            <a:r>
              <a:rPr lang="en-US">
                <a:latin typeface="Arial" charset="0"/>
              </a:rPr>
              <a:t>The PROBE Wizard includes a glossary to help with the definitions of various terms.  When you see a word or phrase written in dark blue letters, you can click on the word for an explanation of its meaning.</a:t>
            </a:r>
          </a:p>
        </p:txBody>
      </p:sp>
      <p:pic>
        <p:nvPicPr>
          <p:cNvPr id="29700" name="Picture 8" descr="C:\Tuma\psp\PFA Dash Slides\Process tutorials\Images\PROBE A &amp; B\probe-method-a-glossary-lin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3497131"/>
            <a:ext cx="3278188" cy="2138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701" name="Oval 7"/>
          <p:cNvSpPr>
            <a:spLocks noChangeArrowheads="1"/>
          </p:cNvSpPr>
          <p:nvPr/>
        </p:nvSpPr>
        <p:spPr bwMode="auto">
          <a:xfrm>
            <a:off x="396876" y="3952743"/>
            <a:ext cx="1411287" cy="409575"/>
          </a:xfrm>
          <a:prstGeom prst="ellipse">
            <a:avLst/>
          </a:prstGeom>
          <a:noFill/>
          <a:ln w="57150">
            <a:solidFill>
              <a:srgbClr val="FF0000"/>
            </a:solidFill>
            <a:round/>
            <a:headEnd/>
            <a:tailEnd type="triangle" w="med" len="med"/>
          </a:ln>
          <a:extLst>
            <a:ext uri="{909E8E84-426E-40dd-AFC4-6F175D3DCCD1}">
              <a14:hiddenFill xmlns:a14="http://schemas.microsoft.com/office/drawing/2010/main" xmlns="">
                <a:solidFill>
                  <a:srgbClr val="FFFFFF"/>
                </a:solidFill>
              </a14:hiddenFill>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cxnSp>
        <p:nvCxnSpPr>
          <p:cNvPr id="29702" name="Straight Arrow Connector 8"/>
          <p:cNvCxnSpPr>
            <a:cxnSpLocks noChangeShapeType="1"/>
            <a:stCxn id="29701" idx="6"/>
          </p:cNvCxnSpPr>
          <p:nvPr/>
        </p:nvCxnSpPr>
        <p:spPr bwMode="auto">
          <a:xfrm>
            <a:off x="1808163" y="4157531"/>
            <a:ext cx="2282825" cy="188912"/>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xmlns="">
                <a:noFill/>
              </a14:hiddenFill>
            </a:ext>
          </a:extLst>
        </p:spPr>
      </p:cxnSp>
      <p:pic>
        <p:nvPicPr>
          <p:cNvPr id="29703" name="Picture 8" descr="C:\Tuma\psp\PFA Dash Slides\My Edits to the Process tutorials\Images\PROBE A &amp; B\probe-method-a-glossary-window.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8613" y="2470018"/>
            <a:ext cx="4591050" cy="3790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329855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eaLnBrk="1" hangingPunct="1"/>
            <a:r>
              <a:rPr lang="en-US">
                <a:latin typeface="Arial" charset="0"/>
              </a:rPr>
              <a:t>PROBE Method A Selection Criteria for Size - 1</a:t>
            </a:r>
          </a:p>
        </p:txBody>
      </p:sp>
      <p:sp>
        <p:nvSpPr>
          <p:cNvPr id="32771" name="Rectangle 3"/>
          <p:cNvSpPr>
            <a:spLocks noGrp="1" noChangeArrowheads="1"/>
          </p:cNvSpPr>
          <p:nvPr>
            <p:ph idx="1"/>
          </p:nvPr>
        </p:nvSpPr>
        <p:spPr/>
        <p:txBody>
          <a:bodyPr/>
          <a:lstStyle/>
          <a:p>
            <a:pPr marL="0" indent="0" eaLnBrk="1" hangingPunct="1">
              <a:spcBef>
                <a:spcPts val="600"/>
              </a:spcBef>
              <a:spcAft>
                <a:spcPct val="0"/>
              </a:spcAft>
            </a:pPr>
            <a:r>
              <a:rPr lang="en-US" dirty="0">
                <a:latin typeface="Arial" charset="0"/>
              </a:rPr>
              <a:t>The PROBE Wizard automatically checks the selection criteria rules on our behalf. But for this tutorial, let</a:t>
            </a:r>
            <a:r>
              <a:rPr lang="ja-JP" altLang="en-US" dirty="0">
                <a:latin typeface="Arial" charset="0"/>
              </a:rPr>
              <a:t>’</a:t>
            </a:r>
            <a:r>
              <a:rPr lang="en-US" dirty="0">
                <a:latin typeface="Arial" charset="0"/>
              </a:rPr>
              <a:t>s review these rules.</a:t>
            </a:r>
          </a:p>
          <a:p>
            <a:pPr marL="0" indent="0" eaLnBrk="1" hangingPunct="1">
              <a:spcBef>
                <a:spcPts val="1200"/>
              </a:spcBef>
              <a:spcAft>
                <a:spcPct val="0"/>
              </a:spcAft>
            </a:pPr>
            <a:endParaRPr lang="en-US" dirty="0">
              <a:latin typeface="Arial" charset="0"/>
            </a:endParaRPr>
          </a:p>
          <a:p>
            <a:pPr marL="0" indent="0" eaLnBrk="1" hangingPunct="1">
              <a:spcBef>
                <a:spcPts val="1200"/>
              </a:spcBef>
              <a:spcAft>
                <a:spcPct val="0"/>
              </a:spcAft>
            </a:pPr>
            <a:endParaRPr lang="en-US" dirty="0">
              <a:latin typeface="Arial" charset="0"/>
            </a:endParaRPr>
          </a:p>
          <a:p>
            <a:pPr marL="0" indent="0" eaLnBrk="1" hangingPunct="1">
              <a:spcBef>
                <a:spcPts val="1200"/>
              </a:spcBef>
              <a:spcAft>
                <a:spcPct val="0"/>
              </a:spcAft>
            </a:pPr>
            <a:endParaRPr lang="en-US" dirty="0">
              <a:latin typeface="Arial" charset="0"/>
            </a:endParaRPr>
          </a:p>
          <a:p>
            <a:pPr marL="0" indent="0" eaLnBrk="1" hangingPunct="1">
              <a:spcBef>
                <a:spcPts val="1200"/>
              </a:spcBef>
              <a:spcAft>
                <a:spcPct val="0"/>
              </a:spcAft>
            </a:pPr>
            <a:endParaRPr lang="en-US" dirty="0">
              <a:latin typeface="Arial" charset="0"/>
            </a:endParaRPr>
          </a:p>
          <a:p>
            <a:pPr marL="0" indent="0" eaLnBrk="1" hangingPunct="1">
              <a:spcBef>
                <a:spcPts val="1200"/>
              </a:spcBef>
              <a:spcAft>
                <a:spcPts val="1200"/>
              </a:spcAft>
            </a:pPr>
            <a:r>
              <a:rPr lang="en-US" u="sng" dirty="0">
                <a:latin typeface="Arial" charset="0"/>
              </a:rPr>
              <a:t>Size</a:t>
            </a:r>
            <a:r>
              <a:rPr lang="en-US" dirty="0">
                <a:latin typeface="Arial" charset="0"/>
              </a:rPr>
              <a:t> selection criteria (Step-1)</a:t>
            </a:r>
          </a:p>
          <a:p>
            <a:pPr marL="857250" lvl="1" indent="-400050" eaLnBrk="1" hangingPunct="1">
              <a:lnSpc>
                <a:spcPct val="90000"/>
              </a:lnSpc>
              <a:spcAft>
                <a:spcPct val="0"/>
              </a:spcAft>
            </a:pPr>
            <a:r>
              <a:rPr lang="en-US" dirty="0">
                <a:latin typeface="Arial" charset="0"/>
              </a:rPr>
              <a:t>Is the correlation (r</a:t>
            </a:r>
            <a:r>
              <a:rPr lang="en-US" baseline="30000" dirty="0">
                <a:latin typeface="Arial" charset="0"/>
              </a:rPr>
              <a:t>2</a:t>
            </a:r>
            <a:r>
              <a:rPr lang="en-US" dirty="0">
                <a:latin typeface="Arial" charset="0"/>
              </a:rPr>
              <a:t>) equal to or greater than 0.5?</a:t>
            </a:r>
          </a:p>
          <a:p>
            <a:pPr marL="857250" lvl="1" indent="-400050" eaLnBrk="1" hangingPunct="1">
              <a:spcBef>
                <a:spcPts val="600"/>
              </a:spcBef>
              <a:spcAft>
                <a:spcPct val="0"/>
              </a:spcAft>
            </a:pPr>
            <a:r>
              <a:rPr lang="en-US" dirty="0">
                <a:latin typeface="Arial" charset="0"/>
              </a:rPr>
              <a:t>In this example, r</a:t>
            </a:r>
            <a:r>
              <a:rPr lang="en-US" baseline="30000" dirty="0">
                <a:latin typeface="Arial" charset="0"/>
              </a:rPr>
              <a:t>2</a:t>
            </a:r>
            <a:r>
              <a:rPr lang="en-US" dirty="0">
                <a:latin typeface="Arial" charset="0"/>
              </a:rPr>
              <a:t> meets the requirement (0.83</a:t>
            </a:r>
            <a:r>
              <a:rPr lang="en-US" dirty="0" smtClean="0">
                <a:latin typeface="Arial" charset="0"/>
              </a:rPr>
              <a:t>)</a:t>
            </a:r>
            <a:endParaRPr lang="en-US" dirty="0">
              <a:latin typeface="Arial" charset="0"/>
            </a:endParaRPr>
          </a:p>
        </p:txBody>
      </p:sp>
      <p:grpSp>
        <p:nvGrpSpPr>
          <p:cNvPr id="30724" name="Group 7"/>
          <p:cNvGrpSpPr>
            <a:grpSpLocks/>
          </p:cNvGrpSpPr>
          <p:nvPr/>
        </p:nvGrpSpPr>
        <p:grpSpPr bwMode="auto">
          <a:xfrm>
            <a:off x="323850" y="2022988"/>
            <a:ext cx="8448675" cy="1539875"/>
            <a:chOff x="323850" y="2333625"/>
            <a:chExt cx="8448675" cy="1539875"/>
          </a:xfrm>
        </p:grpSpPr>
        <p:pic>
          <p:nvPicPr>
            <p:cNvPr id="30726" name="Picture 2" descr="C:\Tuma\psp\PFA Dash Slides\Process tutorials\Images\PROBE A &amp; B\probe-wizard-size-1.png"/>
            <p:cNvPicPr>
              <a:picLocks noChangeAspect="1" noChangeArrowheads="1"/>
            </p:cNvPicPr>
            <p:nvPr/>
          </p:nvPicPr>
          <p:blipFill>
            <a:blip r:embed="rId3">
              <a:extLst>
                <a:ext uri="{28A0092B-C50C-407E-A947-70E740481C1C}">
                  <a14:useLocalDpi xmlns:a14="http://schemas.microsoft.com/office/drawing/2010/main" val="0"/>
                </a:ext>
              </a:extLst>
            </a:blip>
            <a:srcRect l="2061" t="42474" r="4306" b="37041"/>
            <a:stretch>
              <a:fillRect/>
            </a:stretch>
          </p:blipFill>
          <p:spPr bwMode="auto">
            <a:xfrm>
              <a:off x="323850" y="2333625"/>
              <a:ext cx="8448675" cy="1255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27" name="Right Arrow 4"/>
            <p:cNvSpPr>
              <a:spLocks noChangeArrowheads="1"/>
            </p:cNvSpPr>
            <p:nvPr/>
          </p:nvSpPr>
          <p:spPr bwMode="auto">
            <a:xfrm rot="-5400000">
              <a:off x="2202656" y="3518694"/>
              <a:ext cx="460375" cy="249238"/>
            </a:xfrm>
            <a:prstGeom prst="rightArrow">
              <a:avLst>
                <a:gd name="adj1" fmla="val 53324"/>
                <a:gd name="adj2" fmla="val 80042"/>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grpSp>
      <p:sp>
        <p:nvSpPr>
          <p:cNvPr id="30725" name="TextBox 5"/>
          <p:cNvSpPr txBox="1">
            <a:spLocks noChangeArrowheads="1"/>
          </p:cNvSpPr>
          <p:nvPr/>
        </p:nvSpPr>
        <p:spPr bwMode="auto">
          <a:xfrm>
            <a:off x="388938" y="5390108"/>
            <a:ext cx="832326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marL="342900" indent="-342900" eaLnBrk="0" hangingPunct="0">
              <a:defRPr sz="1000">
                <a:solidFill>
                  <a:schemeClr val="tx1"/>
                </a:solidFill>
                <a:latin typeface="Arial" charset="0"/>
                <a:ea typeface="ＭＳ Ｐゴシック" charset="0"/>
                <a:cs typeface="ＭＳ Ｐゴシック" charset="0"/>
              </a:defRPr>
            </a:lvl1pPr>
            <a:lvl2pPr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marL="0" lvl="1" eaLnBrk="1" hangingPunct="1"/>
            <a:r>
              <a:rPr lang="en-US" sz="1400" u="sng" dirty="0">
                <a:cs typeface="ＭＳ Ｐゴシック" charset="0"/>
              </a:rPr>
              <a:t>Reminder: </a:t>
            </a:r>
          </a:p>
          <a:p>
            <a:pPr marL="0" lvl="1" eaLnBrk="1" hangingPunct="1"/>
            <a:r>
              <a:rPr lang="en-US" sz="1400" dirty="0">
                <a:cs typeface="ＭＳ Ｐゴシック" charset="0"/>
              </a:rPr>
              <a:t>Method A uses estimated proxy size (E) and Actual A&amp;M for </a:t>
            </a:r>
            <a:r>
              <a:rPr lang="ja-JP" altLang="en-US" sz="1400" dirty="0">
                <a:cs typeface="ＭＳ Ｐゴシック" charset="0"/>
              </a:rPr>
              <a:t>“</a:t>
            </a:r>
            <a:r>
              <a:rPr lang="en-US" sz="1400" b="1" i="1" u="sng" dirty="0">
                <a:cs typeface="ＭＳ Ｐゴシック" charset="0"/>
              </a:rPr>
              <a:t>size</a:t>
            </a:r>
            <a:r>
              <a:rPr lang="ja-JP" altLang="en-US" sz="1400" dirty="0">
                <a:cs typeface="ＭＳ Ｐゴシック" charset="0"/>
              </a:rPr>
              <a:t>”</a:t>
            </a:r>
            <a:r>
              <a:rPr lang="en-US" sz="1400" dirty="0">
                <a:cs typeface="ＭＳ Ｐゴシック" charset="0"/>
              </a:rPr>
              <a:t>, and </a:t>
            </a:r>
          </a:p>
          <a:p>
            <a:pPr marL="0" lvl="1" eaLnBrk="1" hangingPunct="1"/>
            <a:r>
              <a:rPr lang="en-US" sz="1400" dirty="0">
                <a:cs typeface="ＭＳ Ｐゴシック" charset="0"/>
              </a:rPr>
              <a:t>	      estimated proxy size (E) and Actual development time for </a:t>
            </a:r>
            <a:r>
              <a:rPr lang="ja-JP" altLang="en-US" sz="1400" dirty="0">
                <a:cs typeface="ＭＳ Ｐゴシック" charset="0"/>
              </a:rPr>
              <a:t>“</a:t>
            </a:r>
            <a:r>
              <a:rPr lang="en-US" sz="1400" i="1" dirty="0">
                <a:cs typeface="ＭＳ Ｐゴシック" charset="0"/>
              </a:rPr>
              <a:t>time</a:t>
            </a:r>
            <a:r>
              <a:rPr lang="ja-JP" altLang="en-US" sz="1400" dirty="0">
                <a:cs typeface="ＭＳ Ｐゴシック" charset="0"/>
              </a:rPr>
              <a:t>”</a:t>
            </a:r>
            <a:r>
              <a:rPr lang="en-US" sz="1400" dirty="0">
                <a:cs typeface="ＭＳ Ｐゴシック" charset="0"/>
              </a:rPr>
              <a:t> estimation.</a:t>
            </a:r>
          </a:p>
        </p:txBody>
      </p:sp>
    </p:spTree>
    <p:extLst>
      <p:ext uri="{BB962C8B-B14F-4D97-AF65-F5344CB8AC3E}">
        <p14:creationId xmlns:p14="http://schemas.microsoft.com/office/powerpoint/2010/main" val="1553490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p:txBody>
          <a:bodyPr>
            <a:normAutofit/>
          </a:bodyPr>
          <a:lstStyle/>
          <a:p>
            <a:pPr eaLnBrk="1" hangingPunct="1"/>
            <a:r>
              <a:rPr lang="en-US">
                <a:latin typeface="Arial" charset="0"/>
              </a:rPr>
              <a:t>Lecture Topics</a:t>
            </a:r>
          </a:p>
        </p:txBody>
      </p:sp>
      <p:sp>
        <p:nvSpPr>
          <p:cNvPr id="4099" name="Rectangle 7"/>
          <p:cNvSpPr>
            <a:spLocks noGrp="1" noChangeArrowheads="1"/>
          </p:cNvSpPr>
          <p:nvPr>
            <p:ph idx="1"/>
          </p:nvPr>
        </p:nvSpPr>
        <p:spPr/>
        <p:txBody>
          <a:bodyPr/>
          <a:lstStyle/>
          <a:p>
            <a:pPr marL="0" indent="0"/>
            <a:r>
              <a:rPr lang="en-US">
                <a:latin typeface="Arial" charset="0"/>
              </a:rPr>
              <a:t>Using PROBE to make size and time estimates</a:t>
            </a:r>
          </a:p>
          <a:p>
            <a:pPr marL="0" indent="0" eaLnBrk="1" hangingPunct="1">
              <a:lnSpc>
                <a:spcPct val="90000"/>
              </a:lnSpc>
            </a:pPr>
            <a:r>
              <a:rPr lang="en-US">
                <a:latin typeface="Arial" charset="0"/>
              </a:rPr>
              <a:t>Overview of PROBE methods A &amp; B</a:t>
            </a:r>
          </a:p>
          <a:p>
            <a:pPr marL="0" indent="0" eaLnBrk="1" hangingPunct="1">
              <a:lnSpc>
                <a:spcPct val="90000"/>
              </a:lnSpc>
            </a:pPr>
            <a:r>
              <a:rPr lang="en-US">
                <a:latin typeface="Arial" charset="0"/>
              </a:rPr>
              <a:t>Method selection criteria for </a:t>
            </a:r>
            <a:r>
              <a:rPr lang="ja-JP" altLang="en-US">
                <a:latin typeface="Arial" charset="0"/>
              </a:rPr>
              <a:t>“</a:t>
            </a:r>
            <a:r>
              <a:rPr lang="en-US" i="1">
                <a:latin typeface="Arial" charset="0"/>
              </a:rPr>
              <a:t>size</a:t>
            </a:r>
            <a:r>
              <a:rPr lang="ja-JP" altLang="en-US">
                <a:latin typeface="Arial" charset="0"/>
              </a:rPr>
              <a:t>”</a:t>
            </a:r>
            <a:r>
              <a:rPr lang="en-US">
                <a:latin typeface="Arial" charset="0"/>
              </a:rPr>
              <a:t> and </a:t>
            </a:r>
            <a:r>
              <a:rPr lang="ja-JP" altLang="en-US">
                <a:latin typeface="Arial" charset="0"/>
              </a:rPr>
              <a:t>“</a:t>
            </a:r>
            <a:r>
              <a:rPr lang="en-US" i="1">
                <a:latin typeface="Arial" charset="0"/>
              </a:rPr>
              <a:t>time</a:t>
            </a:r>
            <a:r>
              <a:rPr lang="ja-JP" altLang="en-US">
                <a:latin typeface="Arial" charset="0"/>
              </a:rPr>
              <a:t>”</a:t>
            </a:r>
            <a:r>
              <a:rPr lang="en-US">
                <a:latin typeface="Arial" charset="0"/>
              </a:rPr>
              <a:t> in methods A &amp; B</a:t>
            </a:r>
          </a:p>
          <a:p>
            <a:pPr marL="0" indent="0" eaLnBrk="1" hangingPunct="1">
              <a:lnSpc>
                <a:spcPct val="90000"/>
              </a:lnSpc>
            </a:pPr>
            <a:r>
              <a:rPr lang="en-US">
                <a:latin typeface="Arial" charset="0"/>
              </a:rPr>
              <a:t>A review of </a:t>
            </a:r>
          </a:p>
          <a:p>
            <a:pPr lvl="1" eaLnBrk="1" hangingPunct="1">
              <a:lnSpc>
                <a:spcPct val="90000"/>
              </a:lnSpc>
              <a:buFont typeface="Times" charset="0"/>
              <a:buNone/>
            </a:pPr>
            <a:r>
              <a:rPr lang="en-US">
                <a:latin typeface="Arial" charset="0"/>
              </a:rPr>
              <a:t> PROBE Size Estimating Template</a:t>
            </a:r>
          </a:p>
          <a:p>
            <a:pPr lvl="1" eaLnBrk="1" hangingPunct="1">
              <a:lnSpc>
                <a:spcPct val="90000"/>
              </a:lnSpc>
              <a:buFont typeface="Times" charset="0"/>
              <a:buNone/>
            </a:pPr>
            <a:r>
              <a:rPr lang="en-US">
                <a:latin typeface="Arial" charset="0"/>
              </a:rPr>
              <a:t> Derived measures</a:t>
            </a:r>
          </a:p>
          <a:p>
            <a:pPr marL="0" indent="0" eaLnBrk="1" hangingPunct="1">
              <a:lnSpc>
                <a:spcPct val="90000"/>
              </a:lnSpc>
            </a:pPr>
            <a:r>
              <a:rPr lang="en-US">
                <a:latin typeface="Arial" charset="0"/>
              </a:rPr>
              <a:t>PROBE historical data</a:t>
            </a:r>
          </a:p>
          <a:p>
            <a:pPr marL="0" indent="0" eaLnBrk="1" hangingPunct="1">
              <a:lnSpc>
                <a:spcPct val="90000"/>
              </a:lnSpc>
            </a:pPr>
            <a:r>
              <a:rPr lang="en-US">
                <a:latin typeface="Arial" charset="0"/>
              </a:rPr>
              <a:t>PROBE charts</a:t>
            </a:r>
          </a:p>
        </p:txBody>
      </p:sp>
    </p:spTree>
    <p:extLst>
      <p:ext uri="{BB962C8B-B14F-4D97-AF65-F5344CB8AC3E}">
        <p14:creationId xmlns:p14="http://schemas.microsoft.com/office/powerpoint/2010/main" val="576692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pPr eaLnBrk="1" hangingPunct="1"/>
            <a:r>
              <a:rPr lang="en-US">
                <a:latin typeface="Arial" charset="0"/>
              </a:rPr>
              <a:t>PROBE Method A Selection Criteria for Size - 2</a:t>
            </a:r>
          </a:p>
        </p:txBody>
      </p:sp>
      <p:sp>
        <p:nvSpPr>
          <p:cNvPr id="32771" name="Rectangle 3"/>
          <p:cNvSpPr>
            <a:spLocks noGrp="1" noChangeArrowheads="1"/>
          </p:cNvSpPr>
          <p:nvPr>
            <p:ph idx="1"/>
          </p:nvPr>
        </p:nvSpPr>
        <p:spPr/>
        <p:txBody>
          <a:bodyPr/>
          <a:lstStyle/>
          <a:p>
            <a:pPr marL="0" indent="0" eaLnBrk="1" hangingPunct="1">
              <a:spcBef>
                <a:spcPts val="1200"/>
              </a:spcBef>
              <a:spcAft>
                <a:spcPct val="0"/>
              </a:spcAft>
              <a:defRPr/>
            </a:pPr>
            <a:endParaRPr lang="en-US" dirty="0" smtClean="0">
              <a:ea typeface="+mn-ea"/>
            </a:endParaRPr>
          </a:p>
          <a:p>
            <a:pPr marL="0" indent="0" eaLnBrk="1" hangingPunct="1">
              <a:spcBef>
                <a:spcPts val="1200"/>
              </a:spcBef>
              <a:spcAft>
                <a:spcPct val="0"/>
              </a:spcAft>
              <a:defRPr/>
            </a:pPr>
            <a:endParaRPr lang="en-US" dirty="0" smtClean="0">
              <a:ea typeface="+mn-ea"/>
            </a:endParaRPr>
          </a:p>
          <a:p>
            <a:pPr marL="0" indent="0" eaLnBrk="1" hangingPunct="1">
              <a:spcBef>
                <a:spcPts val="1200"/>
              </a:spcBef>
              <a:spcAft>
                <a:spcPct val="0"/>
              </a:spcAft>
              <a:defRPr/>
            </a:pPr>
            <a:endParaRPr lang="en-US" dirty="0" smtClean="0">
              <a:ea typeface="+mn-ea"/>
            </a:endParaRPr>
          </a:p>
          <a:p>
            <a:pPr marL="0" indent="0" eaLnBrk="1" hangingPunct="1">
              <a:spcBef>
                <a:spcPts val="1200"/>
              </a:spcBef>
              <a:spcAft>
                <a:spcPts val="1200"/>
              </a:spcAft>
              <a:defRPr/>
            </a:pPr>
            <a:r>
              <a:rPr lang="en-US" u="sng" dirty="0" smtClean="0">
                <a:ea typeface="+mn-ea"/>
              </a:rPr>
              <a:t>Size</a:t>
            </a:r>
            <a:r>
              <a:rPr lang="en-US" dirty="0" smtClean="0">
                <a:ea typeface="+mn-ea"/>
              </a:rPr>
              <a:t> selection criteria (Step-2)</a:t>
            </a:r>
          </a:p>
          <a:p>
            <a:pPr marL="857250" lvl="1" indent="-400050" eaLnBrk="1" hangingPunct="1">
              <a:lnSpc>
                <a:spcPct val="90000"/>
              </a:lnSpc>
              <a:spcBef>
                <a:spcPts val="0"/>
              </a:spcBef>
              <a:spcAft>
                <a:spcPct val="0"/>
              </a:spcAft>
              <a:buFont typeface="Times" pitchFamily="18" charset="0"/>
              <a:buChar char="•"/>
              <a:defRPr/>
            </a:pPr>
            <a:r>
              <a:rPr lang="en-US" dirty="0"/>
              <a:t>Absolute value of </a:t>
            </a:r>
            <a:r>
              <a:rPr lang="en-US" dirty="0">
                <a:latin typeface="Symbol" pitchFamily="18" charset="2"/>
              </a:rPr>
              <a:t>b</a:t>
            </a:r>
            <a:r>
              <a:rPr lang="en-US" baseline="-25000" dirty="0"/>
              <a:t>0</a:t>
            </a:r>
            <a:r>
              <a:rPr lang="en-US" dirty="0" smtClean="0"/>
              <a:t> </a:t>
            </a:r>
            <a:r>
              <a:rPr lang="en-US" dirty="0"/>
              <a:t>should be near 0: less than about 25% of the expected size of the new program. </a:t>
            </a:r>
            <a:r>
              <a:rPr lang="en-US" dirty="0">
                <a:latin typeface="Symbol" pitchFamily="18" charset="2"/>
              </a:rPr>
              <a:t>b</a:t>
            </a:r>
            <a:r>
              <a:rPr lang="en-US" baseline="-25000" dirty="0"/>
              <a:t>0</a:t>
            </a:r>
            <a:r>
              <a:rPr lang="en-US" dirty="0" smtClean="0"/>
              <a:t> </a:t>
            </a:r>
            <a:r>
              <a:rPr lang="en-US" dirty="0"/>
              <a:t>represents overhead and/or constant estimating bias, so it should not be more than about 25% of </a:t>
            </a:r>
            <a:r>
              <a:rPr lang="en-US" dirty="0" smtClean="0"/>
              <a:t>the projected </a:t>
            </a:r>
            <a:r>
              <a:rPr lang="en-US" dirty="0"/>
              <a:t>A &amp; M size (P).</a:t>
            </a:r>
          </a:p>
          <a:p>
            <a:pPr marL="857250" lvl="1" indent="-400050" eaLnBrk="1" hangingPunct="1">
              <a:spcBef>
                <a:spcPts val="600"/>
              </a:spcBef>
              <a:spcAft>
                <a:spcPct val="0"/>
              </a:spcAft>
              <a:buFont typeface="Times" pitchFamily="18" charset="0"/>
              <a:buChar char="•"/>
              <a:defRPr/>
            </a:pPr>
            <a:r>
              <a:rPr lang="en-US" dirty="0" smtClean="0">
                <a:latin typeface="Symbol" pitchFamily="18" charset="2"/>
              </a:rPr>
              <a:t>b</a:t>
            </a:r>
            <a:r>
              <a:rPr lang="en-US" baseline="-25000" dirty="0" smtClean="0"/>
              <a:t>1</a:t>
            </a:r>
            <a:r>
              <a:rPr lang="en-US" dirty="0" smtClean="0"/>
              <a:t> represents proportional estimating bias and proportional overhead. It should be between 0.5 and 2.0.</a:t>
            </a:r>
          </a:p>
          <a:p>
            <a:pPr marL="400050" indent="-400050" eaLnBrk="1" hangingPunct="1">
              <a:defRPr/>
            </a:pPr>
            <a:endParaRPr lang="en-US" dirty="0" smtClean="0">
              <a:ea typeface="+mn-ea"/>
            </a:endParaRPr>
          </a:p>
        </p:txBody>
      </p:sp>
      <p:grpSp>
        <p:nvGrpSpPr>
          <p:cNvPr id="31748" name="Group 11"/>
          <p:cNvGrpSpPr>
            <a:grpSpLocks/>
          </p:cNvGrpSpPr>
          <p:nvPr/>
        </p:nvGrpSpPr>
        <p:grpSpPr bwMode="auto">
          <a:xfrm>
            <a:off x="388939" y="1150939"/>
            <a:ext cx="8323262" cy="1352432"/>
            <a:chOff x="323850" y="1400175"/>
            <a:chExt cx="8448675" cy="1400175"/>
          </a:xfrm>
        </p:grpSpPr>
        <p:pic>
          <p:nvPicPr>
            <p:cNvPr id="31749" name="Picture 2" descr="C:\Tuma\psp\PFA Dash Slides\Process tutorials\Images\PROBE A &amp; B\probe-wizard-size-1.png"/>
            <p:cNvPicPr>
              <a:picLocks noChangeAspect="1" noChangeArrowheads="1"/>
            </p:cNvPicPr>
            <p:nvPr/>
          </p:nvPicPr>
          <p:blipFill>
            <a:blip r:embed="rId3">
              <a:extLst>
                <a:ext uri="{28A0092B-C50C-407E-A947-70E740481C1C}">
                  <a14:useLocalDpi xmlns:a14="http://schemas.microsoft.com/office/drawing/2010/main" val="0"/>
                </a:ext>
              </a:extLst>
            </a:blip>
            <a:srcRect l="2061" t="42474" r="4306" b="37041"/>
            <a:stretch>
              <a:fillRect/>
            </a:stretch>
          </p:blipFill>
          <p:spPr bwMode="auto">
            <a:xfrm>
              <a:off x="323850" y="1400175"/>
              <a:ext cx="8448675" cy="1255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750" name="Right Arrow 4"/>
            <p:cNvSpPr>
              <a:spLocks noChangeArrowheads="1"/>
            </p:cNvSpPr>
            <p:nvPr/>
          </p:nvSpPr>
          <p:spPr bwMode="auto">
            <a:xfrm rot="-5400000">
              <a:off x="5244306" y="2286794"/>
              <a:ext cx="777875" cy="249238"/>
            </a:xfrm>
            <a:prstGeom prst="rightArrow">
              <a:avLst>
                <a:gd name="adj1" fmla="val 53324"/>
                <a:gd name="adj2" fmla="val 80048"/>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31751" name="Right Arrow 4"/>
            <p:cNvSpPr>
              <a:spLocks noChangeArrowheads="1"/>
            </p:cNvSpPr>
            <p:nvPr/>
          </p:nvSpPr>
          <p:spPr bwMode="auto">
            <a:xfrm rot="-5400000">
              <a:off x="6625431" y="2286794"/>
              <a:ext cx="777875" cy="249238"/>
            </a:xfrm>
            <a:prstGeom prst="rightArrow">
              <a:avLst>
                <a:gd name="adj1" fmla="val 53324"/>
                <a:gd name="adj2" fmla="val 80048"/>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grpSp>
    </p:spTree>
    <p:extLst>
      <p:ext uri="{BB962C8B-B14F-4D97-AF65-F5344CB8AC3E}">
        <p14:creationId xmlns:p14="http://schemas.microsoft.com/office/powerpoint/2010/main" val="22756502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p>
            <a:pPr eaLnBrk="1" hangingPunct="1"/>
            <a:r>
              <a:rPr lang="en-US">
                <a:latin typeface="Arial" charset="0"/>
              </a:rPr>
              <a:t>PROBE Method A Selection Criteria for Size - 3</a:t>
            </a:r>
          </a:p>
        </p:txBody>
      </p:sp>
      <p:sp>
        <p:nvSpPr>
          <p:cNvPr id="32771" name="Rectangle 3"/>
          <p:cNvSpPr>
            <a:spLocks noGrp="1" noChangeArrowheads="1"/>
          </p:cNvSpPr>
          <p:nvPr>
            <p:ph idx="1"/>
          </p:nvPr>
        </p:nvSpPr>
        <p:spPr>
          <a:xfrm>
            <a:off x="401933" y="2686098"/>
            <a:ext cx="8320035" cy="3409902"/>
          </a:xfrm>
        </p:spPr>
        <p:txBody>
          <a:bodyPr>
            <a:normAutofit/>
          </a:bodyPr>
          <a:lstStyle/>
          <a:p>
            <a:pPr marL="857250" lvl="1" indent="-400050" eaLnBrk="1" hangingPunct="1">
              <a:spcBef>
                <a:spcPts val="600"/>
              </a:spcBef>
              <a:spcAft>
                <a:spcPct val="0"/>
              </a:spcAft>
            </a:pPr>
            <a:r>
              <a:rPr lang="en-US" sz="1800" dirty="0">
                <a:latin typeface="Symbol" charset="0"/>
              </a:rPr>
              <a:t>b</a:t>
            </a:r>
            <a:r>
              <a:rPr lang="en-US" sz="1800" baseline="-25000" dirty="0">
                <a:latin typeface="Arial" charset="0"/>
              </a:rPr>
              <a:t>0</a:t>
            </a:r>
            <a:r>
              <a:rPr lang="en-US" sz="1800" dirty="0">
                <a:latin typeface="Arial" charset="0"/>
              </a:rPr>
              <a:t> is 25.7 compared to the Projected A&amp;M size of 321, which satisfies the </a:t>
            </a:r>
            <a:r>
              <a:rPr lang="ja-JP" altLang="en-US" sz="1800" dirty="0">
                <a:latin typeface="Arial" charset="0"/>
              </a:rPr>
              <a:t>“</a:t>
            </a:r>
            <a:r>
              <a:rPr lang="en-US" sz="1800" dirty="0">
                <a:latin typeface="Arial" charset="0"/>
              </a:rPr>
              <a:t>near zero, less than about 25%</a:t>
            </a:r>
            <a:r>
              <a:rPr lang="ja-JP" altLang="en-US" sz="1800" dirty="0">
                <a:latin typeface="Arial" charset="0"/>
              </a:rPr>
              <a:t>”</a:t>
            </a:r>
            <a:r>
              <a:rPr lang="en-US" sz="1800" dirty="0">
                <a:latin typeface="Arial" charset="0"/>
              </a:rPr>
              <a:t> criterion.</a:t>
            </a:r>
          </a:p>
          <a:p>
            <a:pPr marL="857250" lvl="1" indent="-400050" eaLnBrk="1" hangingPunct="1">
              <a:spcBef>
                <a:spcPts val="600"/>
              </a:spcBef>
              <a:spcAft>
                <a:spcPct val="0"/>
              </a:spcAft>
            </a:pPr>
            <a:r>
              <a:rPr lang="en-US" sz="1800" dirty="0">
                <a:latin typeface="Symbol" charset="0"/>
              </a:rPr>
              <a:t>b</a:t>
            </a:r>
            <a:r>
              <a:rPr lang="en-US" sz="1800" baseline="-25000" dirty="0">
                <a:latin typeface="Arial" charset="0"/>
              </a:rPr>
              <a:t>1</a:t>
            </a:r>
            <a:r>
              <a:rPr lang="en-US" sz="1800" dirty="0">
                <a:latin typeface="Arial" charset="0"/>
              </a:rPr>
              <a:t> is 1.15, which satisfies the </a:t>
            </a:r>
            <a:r>
              <a:rPr lang="ja-JP" altLang="en-US" sz="1800" dirty="0">
                <a:latin typeface="Arial" charset="0"/>
              </a:rPr>
              <a:t>“</a:t>
            </a:r>
            <a:r>
              <a:rPr lang="en-US" sz="1800" dirty="0">
                <a:latin typeface="Arial" charset="0"/>
              </a:rPr>
              <a:t>between 0.5 &amp; 2.0</a:t>
            </a:r>
            <a:r>
              <a:rPr lang="ja-JP" altLang="en-US" sz="1800" dirty="0">
                <a:latin typeface="Arial" charset="0"/>
              </a:rPr>
              <a:t>”</a:t>
            </a:r>
            <a:r>
              <a:rPr lang="en-US" sz="1800" dirty="0">
                <a:latin typeface="Arial" charset="0"/>
              </a:rPr>
              <a:t> criterion.</a:t>
            </a:r>
          </a:p>
          <a:p>
            <a:pPr marL="857250" lvl="1" indent="-400050" eaLnBrk="1" hangingPunct="1">
              <a:spcBef>
                <a:spcPts val="600"/>
              </a:spcBef>
              <a:spcAft>
                <a:spcPct val="0"/>
              </a:spcAft>
            </a:pPr>
            <a:r>
              <a:rPr lang="en-US" sz="1800" dirty="0">
                <a:latin typeface="Arial" charset="0"/>
              </a:rPr>
              <a:t>Prediction Range is +/-64.2 LOC on a Projected A&amp;M of 321.</a:t>
            </a:r>
          </a:p>
          <a:p>
            <a:pPr marL="857250" lvl="1" indent="-400050" eaLnBrk="1" hangingPunct="1">
              <a:spcBef>
                <a:spcPts val="600"/>
              </a:spcBef>
              <a:spcAft>
                <a:spcPct val="0"/>
              </a:spcAft>
            </a:pPr>
            <a:r>
              <a:rPr lang="en-US" sz="1800" dirty="0">
                <a:latin typeface="Arial" charset="0"/>
              </a:rPr>
              <a:t>The wide predication interval (128 LOC) </a:t>
            </a:r>
            <a:r>
              <a:rPr lang="en-US" sz="1800" b="1" i="1" dirty="0">
                <a:latin typeface="Arial" charset="0"/>
              </a:rPr>
              <a:t>can</a:t>
            </a:r>
            <a:r>
              <a:rPr lang="en-US" sz="1800" dirty="0">
                <a:latin typeface="Arial" charset="0"/>
              </a:rPr>
              <a:t> be indicative of variation in data (too much historical fluctuation). In this case, it is actually caused by the </a:t>
            </a:r>
            <a:r>
              <a:rPr lang="en-US" sz="1800" b="1" i="1" dirty="0">
                <a:latin typeface="Arial" charset="0"/>
              </a:rPr>
              <a:t>distance</a:t>
            </a:r>
            <a:r>
              <a:rPr lang="en-US" sz="1800" dirty="0">
                <a:latin typeface="Arial" charset="0"/>
              </a:rPr>
              <a:t> of the estimated proxy size (E) from the historical data.</a:t>
            </a:r>
            <a:endParaRPr lang="en-US" sz="1800" dirty="0">
              <a:solidFill>
                <a:srgbClr val="FF0000"/>
              </a:solidFill>
              <a:latin typeface="Arial" charset="0"/>
            </a:endParaRPr>
          </a:p>
          <a:p>
            <a:pPr marL="857250" lvl="1" indent="-400050" eaLnBrk="1" hangingPunct="1">
              <a:spcBef>
                <a:spcPts val="600"/>
              </a:spcBef>
              <a:spcAft>
                <a:spcPct val="0"/>
              </a:spcAft>
            </a:pPr>
            <a:r>
              <a:rPr lang="en-US" dirty="0">
                <a:solidFill>
                  <a:srgbClr val="FF0000"/>
                </a:solidFill>
                <a:latin typeface="Arial" charset="0"/>
              </a:rPr>
              <a:t>Method A for </a:t>
            </a:r>
            <a:r>
              <a:rPr lang="en-US" u="sng" dirty="0">
                <a:solidFill>
                  <a:srgbClr val="FF0000"/>
                </a:solidFill>
                <a:latin typeface="Arial" charset="0"/>
              </a:rPr>
              <a:t>size</a:t>
            </a:r>
            <a:r>
              <a:rPr lang="en-US" dirty="0">
                <a:solidFill>
                  <a:srgbClr val="FF0000"/>
                </a:solidFill>
                <a:latin typeface="Arial" charset="0"/>
              </a:rPr>
              <a:t> estimating is acceptable.       </a:t>
            </a:r>
          </a:p>
          <a:p>
            <a:pPr marL="857250" lvl="1" indent="-400050" eaLnBrk="1" hangingPunct="1">
              <a:spcBef>
                <a:spcPts val="600"/>
              </a:spcBef>
              <a:spcAft>
                <a:spcPct val="0"/>
              </a:spcAft>
            </a:pPr>
            <a:r>
              <a:rPr lang="en-US" dirty="0">
                <a:solidFill>
                  <a:srgbClr val="FF0000"/>
                </a:solidFill>
                <a:latin typeface="Arial" charset="0"/>
              </a:rPr>
              <a:t>Select it and click Continue</a:t>
            </a:r>
            <a:r>
              <a:rPr lang="en-US" dirty="0" smtClean="0">
                <a:solidFill>
                  <a:srgbClr val="FF0000"/>
                </a:solidFill>
                <a:latin typeface="Arial" charset="0"/>
              </a:rPr>
              <a:t>.</a:t>
            </a:r>
            <a:endParaRPr lang="en-US" dirty="0">
              <a:solidFill>
                <a:srgbClr val="FF0000"/>
              </a:solidFill>
              <a:latin typeface="Arial" charset="0"/>
            </a:endParaRPr>
          </a:p>
        </p:txBody>
      </p:sp>
      <p:grpSp>
        <p:nvGrpSpPr>
          <p:cNvPr id="2" name="Group 1"/>
          <p:cNvGrpSpPr/>
          <p:nvPr/>
        </p:nvGrpSpPr>
        <p:grpSpPr>
          <a:xfrm>
            <a:off x="388939" y="1150938"/>
            <a:ext cx="8323262" cy="1379391"/>
            <a:chOff x="323850" y="1400175"/>
            <a:chExt cx="8448675" cy="1400175"/>
          </a:xfrm>
        </p:grpSpPr>
        <p:pic>
          <p:nvPicPr>
            <p:cNvPr id="32772" name="Picture 2" descr="C:\Tuma\psp\PFA Dash Slides\Process tutorials\Images\PROBE A &amp; B\probe-wizard-size-1.png"/>
            <p:cNvPicPr>
              <a:picLocks noChangeAspect="1" noChangeArrowheads="1"/>
            </p:cNvPicPr>
            <p:nvPr/>
          </p:nvPicPr>
          <p:blipFill>
            <a:blip r:embed="rId3">
              <a:extLst>
                <a:ext uri="{28A0092B-C50C-407E-A947-70E740481C1C}">
                  <a14:useLocalDpi xmlns:a14="http://schemas.microsoft.com/office/drawing/2010/main" val="0"/>
                </a:ext>
              </a:extLst>
            </a:blip>
            <a:srcRect l="2061" t="42474" r="4306" b="37041"/>
            <a:stretch>
              <a:fillRect/>
            </a:stretch>
          </p:blipFill>
          <p:spPr bwMode="auto">
            <a:xfrm>
              <a:off x="323850" y="1400175"/>
              <a:ext cx="8448675" cy="1255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773" name="Right Arrow 4"/>
            <p:cNvSpPr>
              <a:spLocks noChangeArrowheads="1"/>
            </p:cNvSpPr>
            <p:nvPr/>
          </p:nvSpPr>
          <p:spPr bwMode="auto">
            <a:xfrm rot="-5400000">
              <a:off x="5244306" y="2286794"/>
              <a:ext cx="777875" cy="249238"/>
            </a:xfrm>
            <a:prstGeom prst="rightArrow">
              <a:avLst>
                <a:gd name="adj1" fmla="val 53324"/>
                <a:gd name="adj2" fmla="val 80048"/>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32774" name="Right Arrow 4"/>
            <p:cNvSpPr>
              <a:spLocks noChangeArrowheads="1"/>
            </p:cNvSpPr>
            <p:nvPr/>
          </p:nvSpPr>
          <p:spPr bwMode="auto">
            <a:xfrm rot="-5400000">
              <a:off x="6625431" y="2286794"/>
              <a:ext cx="777875" cy="249238"/>
            </a:xfrm>
            <a:prstGeom prst="rightArrow">
              <a:avLst>
                <a:gd name="adj1" fmla="val 53324"/>
                <a:gd name="adj2" fmla="val 80048"/>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32775" name="Right Arrow 4"/>
            <p:cNvSpPr>
              <a:spLocks noChangeArrowheads="1"/>
            </p:cNvSpPr>
            <p:nvPr/>
          </p:nvSpPr>
          <p:spPr bwMode="auto">
            <a:xfrm rot="-5400000">
              <a:off x="1062831" y="2362994"/>
              <a:ext cx="606425" cy="249238"/>
            </a:xfrm>
            <a:prstGeom prst="rightArrow">
              <a:avLst>
                <a:gd name="adj1" fmla="val 53324"/>
                <a:gd name="adj2" fmla="val 80045"/>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grpSp>
    </p:spTree>
    <p:extLst>
      <p:ext uri="{BB962C8B-B14F-4D97-AF65-F5344CB8AC3E}">
        <p14:creationId xmlns:p14="http://schemas.microsoft.com/office/powerpoint/2010/main" val="3147665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PROBE Method A Selection for Time - 1</a:t>
            </a:r>
            <a:endParaRPr lang="en-US"/>
          </a:p>
        </p:txBody>
      </p:sp>
      <p:sp>
        <p:nvSpPr>
          <p:cNvPr id="5" name="Content Placeholder 4"/>
          <p:cNvSpPr>
            <a:spLocks noGrp="1"/>
          </p:cNvSpPr>
          <p:nvPr>
            <p:ph sz="half" idx="1"/>
          </p:nvPr>
        </p:nvSpPr>
        <p:spPr/>
        <p:txBody>
          <a:bodyPr/>
          <a:lstStyle/>
          <a:p>
            <a:endParaRPr lang="en-US"/>
          </a:p>
        </p:txBody>
      </p:sp>
      <p:sp>
        <p:nvSpPr>
          <p:cNvPr id="2" name="Content Placeholder 1"/>
          <p:cNvSpPr>
            <a:spLocks noGrp="1"/>
          </p:cNvSpPr>
          <p:nvPr>
            <p:ph sz="half" idx="2"/>
          </p:nvPr>
        </p:nvSpPr>
        <p:spPr/>
        <p:txBody>
          <a:bodyPr/>
          <a:lstStyle/>
          <a:p>
            <a:r>
              <a:rPr lang="en-US" dirty="0" smtClean="0"/>
              <a:t>Next, the Wizard will present the PROBE methods for Time.</a:t>
            </a:r>
          </a:p>
          <a:p>
            <a:r>
              <a:rPr lang="en-US" dirty="0" smtClean="0"/>
              <a:t>Once again, the wizard evaluates the selection criteria, eliminates unacceptable options, and sorts the most viable options first.</a:t>
            </a:r>
          </a:p>
          <a:p>
            <a:r>
              <a:rPr lang="en-US" dirty="0" smtClean="0"/>
              <a:t>For this tutorial, let</a:t>
            </a:r>
            <a:r>
              <a:rPr lang="ja-JP" altLang="en-US" dirty="0" smtClean="0"/>
              <a:t>’</a:t>
            </a:r>
            <a:r>
              <a:rPr lang="en-US" dirty="0" smtClean="0"/>
              <a:t>s review its assessment of PROBE method A for Time.</a:t>
            </a:r>
          </a:p>
          <a:p>
            <a:endParaRPr lang="en-US" dirty="0"/>
          </a:p>
        </p:txBody>
      </p:sp>
      <p:pic>
        <p:nvPicPr>
          <p:cNvPr id="33796" name="Picture 4" descr="C:\Tuma\psp\PFA Dash Slides\Process tutorials\Images\PROBE A &amp; B\probe-wizard-time-fu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50939"/>
            <a:ext cx="4129436" cy="4897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05924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normAutofit/>
          </a:bodyPr>
          <a:lstStyle/>
          <a:p>
            <a:pPr eaLnBrk="1" hangingPunct="1"/>
            <a:r>
              <a:rPr lang="en-US">
                <a:latin typeface="Arial" charset="0"/>
              </a:rPr>
              <a:t>PROBE Method A Selection Criteria for Time - 2</a:t>
            </a:r>
          </a:p>
        </p:txBody>
      </p:sp>
      <p:sp>
        <p:nvSpPr>
          <p:cNvPr id="34818" name="Content Placeholder 2"/>
          <p:cNvSpPr>
            <a:spLocks noGrp="1"/>
          </p:cNvSpPr>
          <p:nvPr>
            <p:ph idx="1"/>
          </p:nvPr>
        </p:nvSpPr>
        <p:spPr/>
        <p:txBody>
          <a:bodyPr/>
          <a:lstStyle/>
          <a:p>
            <a:pPr marL="0" indent="0"/>
            <a:endParaRPr lang="en-US" dirty="0">
              <a:latin typeface="Arial" charset="0"/>
            </a:endParaRPr>
          </a:p>
          <a:p>
            <a:pPr marL="0" indent="0"/>
            <a:endParaRPr lang="en-US" dirty="0">
              <a:latin typeface="Arial" charset="0"/>
            </a:endParaRPr>
          </a:p>
          <a:p>
            <a:pPr marL="0" indent="0">
              <a:spcAft>
                <a:spcPct val="0"/>
              </a:spcAft>
            </a:pPr>
            <a:endParaRPr lang="en-US" u="sng" dirty="0">
              <a:latin typeface="Arial" charset="0"/>
            </a:endParaRPr>
          </a:p>
          <a:p>
            <a:pPr marL="0" indent="0">
              <a:spcAft>
                <a:spcPts val="1200"/>
              </a:spcAft>
            </a:pPr>
            <a:r>
              <a:rPr lang="en-US" u="sng" dirty="0">
                <a:latin typeface="Arial" charset="0"/>
              </a:rPr>
              <a:t>Time</a:t>
            </a:r>
            <a:r>
              <a:rPr lang="en-US" dirty="0">
                <a:latin typeface="Arial" charset="0"/>
              </a:rPr>
              <a:t> selection criteria (Step-2)</a:t>
            </a:r>
          </a:p>
          <a:p>
            <a:pPr marL="347663" lvl="1" indent="-174625">
              <a:spcAft>
                <a:spcPts val="1200"/>
              </a:spcAft>
            </a:pPr>
            <a:r>
              <a:rPr lang="en-US" b="1" dirty="0">
                <a:latin typeface="Symbol" charset="0"/>
              </a:rPr>
              <a:t>b</a:t>
            </a:r>
            <a:r>
              <a:rPr lang="en-US" b="1" baseline="-25000" dirty="0">
                <a:latin typeface="Arial" charset="0"/>
              </a:rPr>
              <a:t>0</a:t>
            </a:r>
            <a:r>
              <a:rPr lang="en-US" dirty="0">
                <a:latin typeface="Arial" charset="0"/>
              </a:rPr>
              <a:t> should be near 0 (substantially smaller than the expected development time for the new program).</a:t>
            </a:r>
          </a:p>
          <a:p>
            <a:pPr marL="347663" lvl="1" indent="-174625">
              <a:spcAft>
                <a:spcPts val="1200"/>
              </a:spcAft>
            </a:pPr>
            <a:r>
              <a:rPr lang="en-US" b="1" dirty="0">
                <a:latin typeface="Symbol" charset="0"/>
              </a:rPr>
              <a:t>b</a:t>
            </a:r>
            <a:r>
              <a:rPr lang="en-US" b="1" baseline="-25000" dirty="0">
                <a:latin typeface="Arial" charset="0"/>
              </a:rPr>
              <a:t>1</a:t>
            </a:r>
            <a:r>
              <a:rPr lang="en-US" dirty="0">
                <a:latin typeface="Arial" charset="0"/>
              </a:rPr>
              <a:t> should be within 50% of                          </a:t>
            </a:r>
            <a:r>
              <a:rPr lang="en-US" dirty="0" smtClean="0">
                <a:latin typeface="Arial" charset="0"/>
              </a:rPr>
              <a:t>.</a:t>
            </a:r>
            <a:endParaRPr lang="en-US" dirty="0">
              <a:latin typeface="Arial" charset="0"/>
            </a:endParaRPr>
          </a:p>
          <a:p>
            <a:pPr marL="860425" indent="-687388">
              <a:spcAft>
                <a:spcPct val="0"/>
              </a:spcAft>
            </a:pPr>
            <a:endParaRPr lang="en-US" sz="800" dirty="0">
              <a:latin typeface="Arial" charset="0"/>
            </a:endParaRPr>
          </a:p>
          <a:p>
            <a:pPr marL="860425" indent="-687388">
              <a:spcBef>
                <a:spcPts val="1200"/>
              </a:spcBef>
              <a:spcAft>
                <a:spcPct val="0"/>
              </a:spcAft>
            </a:pPr>
            <a:r>
              <a:rPr lang="en-US" sz="2100" dirty="0" smtClean="0">
                <a:latin typeface="Arial" charset="0"/>
              </a:rPr>
              <a:t>(</a:t>
            </a:r>
            <a:r>
              <a:rPr lang="en-US" sz="2100" dirty="0">
                <a:latin typeface="Arial" charset="0"/>
              </a:rPr>
              <a:t>0.5 *                     </a:t>
            </a:r>
            <a:r>
              <a:rPr lang="en-US" sz="2100" dirty="0" smtClean="0">
                <a:latin typeface="Arial" charset="0"/>
              </a:rPr>
              <a:t>    </a:t>
            </a:r>
            <a:r>
              <a:rPr lang="en-US" sz="2100" dirty="0">
                <a:latin typeface="Arial" charset="0"/>
              </a:rPr>
              <a:t>) &lt; </a:t>
            </a:r>
            <a:r>
              <a:rPr lang="en-US" sz="2100" b="1" dirty="0">
                <a:latin typeface="Symbol" charset="0"/>
              </a:rPr>
              <a:t>b</a:t>
            </a:r>
            <a:r>
              <a:rPr lang="en-US" sz="2100" b="1" baseline="-25000" dirty="0">
                <a:latin typeface="Arial" charset="0"/>
              </a:rPr>
              <a:t>1</a:t>
            </a:r>
            <a:r>
              <a:rPr lang="en-US" sz="2100" b="1" dirty="0">
                <a:latin typeface="Arial" charset="0"/>
              </a:rPr>
              <a:t> </a:t>
            </a:r>
            <a:r>
              <a:rPr lang="en-US" sz="2100" dirty="0">
                <a:latin typeface="Arial" charset="0"/>
              </a:rPr>
              <a:t>&lt; 	</a:t>
            </a:r>
            <a:r>
              <a:rPr lang="en-US" sz="2100" dirty="0" smtClean="0">
                <a:latin typeface="Arial" charset="0"/>
              </a:rPr>
              <a:t>             </a:t>
            </a:r>
            <a:r>
              <a:rPr lang="en-US" sz="2100" dirty="0">
                <a:latin typeface="Arial" charset="0"/>
              </a:rPr>
              <a:t>	 </a:t>
            </a:r>
            <a:r>
              <a:rPr lang="en-US" sz="2100" dirty="0" smtClean="0">
                <a:latin typeface="Arial" charset="0"/>
              </a:rPr>
              <a:t>+ </a:t>
            </a:r>
            <a:r>
              <a:rPr lang="en-US" sz="2100" dirty="0">
                <a:latin typeface="Arial" charset="0"/>
              </a:rPr>
              <a:t>(</a:t>
            </a:r>
            <a:r>
              <a:rPr lang="en-US" sz="2100" dirty="0" smtClean="0">
                <a:latin typeface="Arial" charset="0"/>
              </a:rPr>
              <a:t>0.5*                         )</a:t>
            </a:r>
            <a:endParaRPr lang="en-US" sz="2100" dirty="0">
              <a:latin typeface="Arial" charset="0"/>
            </a:endParaRPr>
          </a:p>
          <a:p>
            <a:pPr marL="0" indent="0">
              <a:spcBef>
                <a:spcPts val="1200"/>
              </a:spcBef>
              <a:spcAft>
                <a:spcPct val="0"/>
              </a:spcAft>
            </a:pPr>
            <a:endParaRPr lang="en-US" sz="800" dirty="0">
              <a:latin typeface="Arial" charset="0"/>
            </a:endParaRPr>
          </a:p>
          <a:p>
            <a:pPr marL="0" indent="0"/>
            <a:endParaRPr lang="en-US" dirty="0">
              <a:latin typeface="Arial" charset="0"/>
            </a:endParaRPr>
          </a:p>
          <a:p>
            <a:pPr marL="0" indent="0"/>
            <a:endParaRPr lang="en-US" dirty="0">
              <a:latin typeface="Arial" charset="0"/>
            </a:endParaRPr>
          </a:p>
        </p:txBody>
      </p:sp>
      <p:grpSp>
        <p:nvGrpSpPr>
          <p:cNvPr id="3" name="Group 2"/>
          <p:cNvGrpSpPr/>
          <p:nvPr/>
        </p:nvGrpSpPr>
        <p:grpSpPr>
          <a:xfrm>
            <a:off x="6581813" y="4693323"/>
            <a:ext cx="2113681" cy="581869"/>
            <a:chOff x="6581813" y="4693323"/>
            <a:chExt cx="2113681" cy="581869"/>
          </a:xfrm>
        </p:grpSpPr>
        <p:cxnSp>
          <p:nvCxnSpPr>
            <p:cNvPr id="34826" name="Straight Connector 26"/>
            <p:cNvCxnSpPr>
              <a:cxnSpLocks noChangeShapeType="1"/>
            </p:cNvCxnSpPr>
            <p:nvPr/>
          </p:nvCxnSpPr>
          <p:spPr bwMode="auto">
            <a:xfrm>
              <a:off x="6870472" y="4968893"/>
              <a:ext cx="1536362" cy="0"/>
            </a:xfrm>
            <a:prstGeom prst="line">
              <a:avLst/>
            </a:prstGeom>
            <a:noFill/>
            <a:ln w="22225">
              <a:solidFill>
                <a:schemeClr val="tx1"/>
              </a:solidFill>
              <a:round/>
              <a:headEnd/>
              <a:tailEnd/>
            </a:ln>
            <a:extLst>
              <a:ext uri="{909E8E84-426E-40dd-AFC4-6F175D3DCCD1}">
                <a14:hiddenFill xmlns:a14="http://schemas.microsoft.com/office/drawing/2010/main" xmlns="">
                  <a:noFill/>
                </a14:hiddenFill>
              </a:ext>
            </a:extLst>
          </p:spPr>
        </p:cxnSp>
        <p:sp>
          <p:nvSpPr>
            <p:cNvPr id="34827" name="TextBox 27"/>
            <p:cNvSpPr txBox="1">
              <a:spLocks noChangeArrowheads="1"/>
            </p:cNvSpPr>
            <p:nvPr/>
          </p:nvSpPr>
          <p:spPr bwMode="auto">
            <a:xfrm>
              <a:off x="7456592" y="4693323"/>
              <a:ext cx="364122" cy="277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dirty="0"/>
                <a:t>1</a:t>
              </a:r>
            </a:p>
          </p:txBody>
        </p:sp>
        <p:sp>
          <p:nvSpPr>
            <p:cNvPr id="34828" name="TextBox 28"/>
            <p:cNvSpPr txBox="1">
              <a:spLocks noChangeArrowheads="1"/>
            </p:cNvSpPr>
            <p:nvPr/>
          </p:nvSpPr>
          <p:spPr bwMode="auto">
            <a:xfrm>
              <a:off x="6581813" y="4998048"/>
              <a:ext cx="2113681" cy="277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dirty="0"/>
                <a:t>historical productivity</a:t>
              </a:r>
            </a:p>
          </p:txBody>
        </p:sp>
        <p:sp>
          <p:nvSpPr>
            <p:cNvPr id="34829" name="TextBox 29"/>
            <p:cNvSpPr txBox="1">
              <a:spLocks noChangeArrowheads="1"/>
            </p:cNvSpPr>
            <p:nvPr/>
          </p:nvSpPr>
          <p:spPr bwMode="auto">
            <a:xfrm>
              <a:off x="8311947" y="4801356"/>
              <a:ext cx="364123" cy="307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400" b="1" dirty="0"/>
                <a:t>)</a:t>
              </a:r>
            </a:p>
          </p:txBody>
        </p:sp>
        <p:sp>
          <p:nvSpPr>
            <p:cNvPr id="34830" name="TextBox 30"/>
            <p:cNvSpPr txBox="1">
              <a:spLocks noChangeArrowheads="1"/>
            </p:cNvSpPr>
            <p:nvPr/>
          </p:nvSpPr>
          <p:spPr bwMode="auto">
            <a:xfrm>
              <a:off x="6623539" y="4785002"/>
              <a:ext cx="364122" cy="307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400" b="1"/>
                <a:t>(</a:t>
              </a:r>
            </a:p>
          </p:txBody>
        </p:sp>
      </p:grpSp>
      <p:sp>
        <p:nvSpPr>
          <p:cNvPr id="34824" name="TextBox 7"/>
          <p:cNvSpPr txBox="1">
            <a:spLocks noChangeArrowheads="1"/>
          </p:cNvSpPr>
          <p:nvPr/>
        </p:nvSpPr>
        <p:spPr bwMode="auto">
          <a:xfrm>
            <a:off x="388938" y="5380972"/>
            <a:ext cx="8323262" cy="8002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marL="342900" indent="-342900" eaLnBrk="0" hangingPunct="0">
              <a:defRPr sz="1000">
                <a:solidFill>
                  <a:schemeClr val="tx1"/>
                </a:solidFill>
                <a:latin typeface="Arial" charset="0"/>
                <a:ea typeface="ＭＳ Ｐゴシック" charset="0"/>
                <a:cs typeface="ＭＳ Ｐゴシック" charset="0"/>
              </a:defRPr>
            </a:lvl1pPr>
            <a:lvl2pPr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marL="0" lvl="1" eaLnBrk="1" hangingPunct="1">
              <a:spcAft>
                <a:spcPts val="600"/>
              </a:spcAft>
            </a:pPr>
            <a:r>
              <a:rPr lang="en-US" sz="1400" u="sng" dirty="0">
                <a:cs typeface="ＭＳ Ｐゴシック" charset="0"/>
              </a:rPr>
              <a:t>Reminder: </a:t>
            </a:r>
          </a:p>
          <a:p>
            <a:pPr marL="0" lvl="1" eaLnBrk="1" hangingPunct="1">
              <a:spcAft>
                <a:spcPts val="600"/>
              </a:spcAft>
            </a:pPr>
            <a:r>
              <a:rPr lang="en-US" sz="1400" dirty="0">
                <a:cs typeface="ＭＳ Ｐゴシック" charset="0"/>
              </a:rPr>
              <a:t>Method A uses estimated proxy size (E) and Actual A&amp;M for </a:t>
            </a:r>
            <a:r>
              <a:rPr lang="ja-JP" altLang="en-US" sz="1400" dirty="0">
                <a:cs typeface="ＭＳ Ｐゴシック" charset="0"/>
              </a:rPr>
              <a:t>“</a:t>
            </a:r>
            <a:r>
              <a:rPr lang="en-US" sz="1400" i="1" dirty="0">
                <a:cs typeface="ＭＳ Ｐゴシック" charset="0"/>
              </a:rPr>
              <a:t>size</a:t>
            </a:r>
            <a:r>
              <a:rPr lang="ja-JP" altLang="en-US" sz="1400" dirty="0">
                <a:cs typeface="ＭＳ Ｐゴシック" charset="0"/>
              </a:rPr>
              <a:t>”</a:t>
            </a:r>
            <a:r>
              <a:rPr lang="en-US" sz="1400" dirty="0">
                <a:cs typeface="ＭＳ Ｐゴシック" charset="0"/>
              </a:rPr>
              <a:t>, and </a:t>
            </a:r>
          </a:p>
          <a:p>
            <a:pPr marL="0" lvl="1" eaLnBrk="1" hangingPunct="1">
              <a:spcAft>
                <a:spcPts val="600"/>
              </a:spcAft>
            </a:pPr>
            <a:r>
              <a:rPr lang="en-US" sz="1400" dirty="0">
                <a:cs typeface="ＭＳ Ｐゴシック" charset="0"/>
              </a:rPr>
              <a:t>	      estimated proxy size (E) and actual development time for </a:t>
            </a:r>
            <a:r>
              <a:rPr lang="ja-JP" altLang="en-US" sz="1400" dirty="0">
                <a:cs typeface="ＭＳ Ｐゴシック" charset="0"/>
              </a:rPr>
              <a:t>“</a:t>
            </a:r>
            <a:r>
              <a:rPr lang="en-US" sz="1400" b="1" i="1" u="sng" dirty="0">
                <a:cs typeface="ＭＳ Ｐゴシック" charset="0"/>
              </a:rPr>
              <a:t>time</a:t>
            </a:r>
            <a:r>
              <a:rPr lang="ja-JP" altLang="en-US" sz="1400" dirty="0">
                <a:cs typeface="ＭＳ Ｐゴシック" charset="0"/>
              </a:rPr>
              <a:t>”</a:t>
            </a:r>
            <a:r>
              <a:rPr lang="en-US" sz="1400" dirty="0">
                <a:cs typeface="ＭＳ Ｐゴシック" charset="0"/>
              </a:rPr>
              <a:t> estimation.</a:t>
            </a:r>
          </a:p>
        </p:txBody>
      </p:sp>
      <p:pic>
        <p:nvPicPr>
          <p:cNvPr id="34825" name="Picture 4" descr="C:\Tuma\psp\PFA Dash Slides\Process tutorials\Images\PROBE A &amp; B\probe-wizard-time-full.png"/>
          <p:cNvPicPr>
            <a:picLocks noChangeAspect="1" noChangeArrowheads="1"/>
          </p:cNvPicPr>
          <p:nvPr/>
        </p:nvPicPr>
        <p:blipFill>
          <a:blip r:embed="rId3">
            <a:extLst>
              <a:ext uri="{28A0092B-C50C-407E-A947-70E740481C1C}">
                <a14:useLocalDpi xmlns:a14="http://schemas.microsoft.com/office/drawing/2010/main" val="0"/>
              </a:ext>
            </a:extLst>
          </a:blip>
          <a:srcRect l="21625" t="86176" r="4105" b="2914"/>
          <a:stretch>
            <a:fillRect/>
          </a:stretch>
        </p:blipFill>
        <p:spPr bwMode="auto">
          <a:xfrm>
            <a:off x="919831" y="1123950"/>
            <a:ext cx="7162800" cy="124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2" name="Group 31"/>
          <p:cNvGrpSpPr/>
          <p:nvPr/>
        </p:nvGrpSpPr>
        <p:grpSpPr>
          <a:xfrm>
            <a:off x="4059960" y="3788821"/>
            <a:ext cx="2113681" cy="581869"/>
            <a:chOff x="6581813" y="4693323"/>
            <a:chExt cx="2113681" cy="581869"/>
          </a:xfrm>
        </p:grpSpPr>
        <p:cxnSp>
          <p:nvCxnSpPr>
            <p:cNvPr id="33" name="Straight Connector 26"/>
            <p:cNvCxnSpPr>
              <a:cxnSpLocks noChangeShapeType="1"/>
            </p:cNvCxnSpPr>
            <p:nvPr/>
          </p:nvCxnSpPr>
          <p:spPr bwMode="auto">
            <a:xfrm>
              <a:off x="6870472" y="4968893"/>
              <a:ext cx="1536362" cy="0"/>
            </a:xfrm>
            <a:prstGeom prst="line">
              <a:avLst/>
            </a:prstGeom>
            <a:noFill/>
            <a:ln w="22225">
              <a:solidFill>
                <a:schemeClr val="tx1"/>
              </a:solidFill>
              <a:round/>
              <a:headEnd/>
              <a:tailEnd/>
            </a:ln>
            <a:extLst>
              <a:ext uri="{909E8E84-426E-40dd-AFC4-6F175D3DCCD1}">
                <a14:hiddenFill xmlns:a14="http://schemas.microsoft.com/office/drawing/2010/main" xmlns="">
                  <a:noFill/>
                </a14:hiddenFill>
              </a:ext>
            </a:extLst>
          </p:spPr>
        </p:cxnSp>
        <p:sp>
          <p:nvSpPr>
            <p:cNvPr id="34" name="TextBox 27"/>
            <p:cNvSpPr txBox="1">
              <a:spLocks noChangeArrowheads="1"/>
            </p:cNvSpPr>
            <p:nvPr/>
          </p:nvSpPr>
          <p:spPr bwMode="auto">
            <a:xfrm>
              <a:off x="7456592" y="4693323"/>
              <a:ext cx="364122" cy="277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dirty="0"/>
                <a:t>1</a:t>
              </a:r>
            </a:p>
          </p:txBody>
        </p:sp>
        <p:sp>
          <p:nvSpPr>
            <p:cNvPr id="35" name="TextBox 28"/>
            <p:cNvSpPr txBox="1">
              <a:spLocks noChangeArrowheads="1"/>
            </p:cNvSpPr>
            <p:nvPr/>
          </p:nvSpPr>
          <p:spPr bwMode="auto">
            <a:xfrm>
              <a:off x="6581813" y="4998048"/>
              <a:ext cx="2113681" cy="277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dirty="0"/>
                <a:t>historical productivity</a:t>
              </a:r>
            </a:p>
          </p:txBody>
        </p:sp>
        <p:sp>
          <p:nvSpPr>
            <p:cNvPr id="36" name="TextBox 29"/>
            <p:cNvSpPr txBox="1">
              <a:spLocks noChangeArrowheads="1"/>
            </p:cNvSpPr>
            <p:nvPr/>
          </p:nvSpPr>
          <p:spPr bwMode="auto">
            <a:xfrm>
              <a:off x="8311947" y="4801356"/>
              <a:ext cx="364123" cy="307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400" b="1" dirty="0"/>
                <a:t>)</a:t>
              </a:r>
            </a:p>
          </p:txBody>
        </p:sp>
        <p:sp>
          <p:nvSpPr>
            <p:cNvPr id="37" name="TextBox 30"/>
            <p:cNvSpPr txBox="1">
              <a:spLocks noChangeArrowheads="1"/>
            </p:cNvSpPr>
            <p:nvPr/>
          </p:nvSpPr>
          <p:spPr bwMode="auto">
            <a:xfrm>
              <a:off x="6623539" y="4785002"/>
              <a:ext cx="364122" cy="307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400" b="1"/>
                <a:t>(</a:t>
              </a:r>
            </a:p>
          </p:txBody>
        </p:sp>
      </p:grpSp>
      <p:grpSp>
        <p:nvGrpSpPr>
          <p:cNvPr id="38" name="Group 37"/>
          <p:cNvGrpSpPr/>
          <p:nvPr/>
        </p:nvGrpSpPr>
        <p:grpSpPr>
          <a:xfrm>
            <a:off x="3831534" y="4693323"/>
            <a:ext cx="2113681" cy="581869"/>
            <a:chOff x="6581813" y="4693323"/>
            <a:chExt cx="2113681" cy="581869"/>
          </a:xfrm>
        </p:grpSpPr>
        <p:cxnSp>
          <p:nvCxnSpPr>
            <p:cNvPr id="39" name="Straight Connector 26"/>
            <p:cNvCxnSpPr>
              <a:cxnSpLocks noChangeShapeType="1"/>
            </p:cNvCxnSpPr>
            <p:nvPr/>
          </p:nvCxnSpPr>
          <p:spPr bwMode="auto">
            <a:xfrm>
              <a:off x="6870472" y="4968893"/>
              <a:ext cx="1536362" cy="0"/>
            </a:xfrm>
            <a:prstGeom prst="line">
              <a:avLst/>
            </a:prstGeom>
            <a:noFill/>
            <a:ln w="22225">
              <a:solidFill>
                <a:schemeClr val="tx1"/>
              </a:solidFill>
              <a:round/>
              <a:headEnd/>
              <a:tailEnd/>
            </a:ln>
            <a:extLst>
              <a:ext uri="{909E8E84-426E-40dd-AFC4-6F175D3DCCD1}">
                <a14:hiddenFill xmlns:a14="http://schemas.microsoft.com/office/drawing/2010/main" xmlns="">
                  <a:noFill/>
                </a14:hiddenFill>
              </a:ext>
            </a:extLst>
          </p:spPr>
        </p:cxnSp>
        <p:sp>
          <p:nvSpPr>
            <p:cNvPr id="40" name="TextBox 27"/>
            <p:cNvSpPr txBox="1">
              <a:spLocks noChangeArrowheads="1"/>
            </p:cNvSpPr>
            <p:nvPr/>
          </p:nvSpPr>
          <p:spPr bwMode="auto">
            <a:xfrm>
              <a:off x="7456592" y="4693323"/>
              <a:ext cx="364122" cy="277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dirty="0"/>
                <a:t>1</a:t>
              </a:r>
            </a:p>
          </p:txBody>
        </p:sp>
        <p:sp>
          <p:nvSpPr>
            <p:cNvPr id="41" name="TextBox 28"/>
            <p:cNvSpPr txBox="1">
              <a:spLocks noChangeArrowheads="1"/>
            </p:cNvSpPr>
            <p:nvPr/>
          </p:nvSpPr>
          <p:spPr bwMode="auto">
            <a:xfrm>
              <a:off x="6581813" y="4998048"/>
              <a:ext cx="2113681" cy="277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dirty="0"/>
                <a:t>historical productivity</a:t>
              </a:r>
            </a:p>
          </p:txBody>
        </p:sp>
        <p:sp>
          <p:nvSpPr>
            <p:cNvPr id="42" name="TextBox 29"/>
            <p:cNvSpPr txBox="1">
              <a:spLocks noChangeArrowheads="1"/>
            </p:cNvSpPr>
            <p:nvPr/>
          </p:nvSpPr>
          <p:spPr bwMode="auto">
            <a:xfrm>
              <a:off x="8311947" y="4801356"/>
              <a:ext cx="364123" cy="307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400" b="1" dirty="0"/>
                <a:t>)</a:t>
              </a:r>
            </a:p>
          </p:txBody>
        </p:sp>
        <p:sp>
          <p:nvSpPr>
            <p:cNvPr id="43" name="TextBox 30"/>
            <p:cNvSpPr txBox="1">
              <a:spLocks noChangeArrowheads="1"/>
            </p:cNvSpPr>
            <p:nvPr/>
          </p:nvSpPr>
          <p:spPr bwMode="auto">
            <a:xfrm>
              <a:off x="6623539" y="4785002"/>
              <a:ext cx="364122" cy="307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400" b="1"/>
                <a:t>(</a:t>
              </a:r>
            </a:p>
          </p:txBody>
        </p:sp>
      </p:grpSp>
      <p:grpSp>
        <p:nvGrpSpPr>
          <p:cNvPr id="44" name="Group 43"/>
          <p:cNvGrpSpPr/>
          <p:nvPr/>
        </p:nvGrpSpPr>
        <p:grpSpPr>
          <a:xfrm>
            <a:off x="1108663" y="4693323"/>
            <a:ext cx="2113681" cy="581869"/>
            <a:chOff x="6581813" y="4693323"/>
            <a:chExt cx="2113681" cy="581869"/>
          </a:xfrm>
        </p:grpSpPr>
        <p:cxnSp>
          <p:nvCxnSpPr>
            <p:cNvPr id="45" name="Straight Connector 26"/>
            <p:cNvCxnSpPr>
              <a:cxnSpLocks noChangeShapeType="1"/>
            </p:cNvCxnSpPr>
            <p:nvPr/>
          </p:nvCxnSpPr>
          <p:spPr bwMode="auto">
            <a:xfrm>
              <a:off x="6870472" y="4968893"/>
              <a:ext cx="1536362" cy="0"/>
            </a:xfrm>
            <a:prstGeom prst="line">
              <a:avLst/>
            </a:prstGeom>
            <a:noFill/>
            <a:ln w="22225">
              <a:solidFill>
                <a:schemeClr val="tx1"/>
              </a:solidFill>
              <a:round/>
              <a:headEnd/>
              <a:tailEnd/>
            </a:ln>
            <a:extLst>
              <a:ext uri="{909E8E84-426E-40dd-AFC4-6F175D3DCCD1}">
                <a14:hiddenFill xmlns:a14="http://schemas.microsoft.com/office/drawing/2010/main" xmlns="">
                  <a:noFill/>
                </a14:hiddenFill>
              </a:ext>
            </a:extLst>
          </p:spPr>
        </p:cxnSp>
        <p:sp>
          <p:nvSpPr>
            <p:cNvPr id="46" name="TextBox 27"/>
            <p:cNvSpPr txBox="1">
              <a:spLocks noChangeArrowheads="1"/>
            </p:cNvSpPr>
            <p:nvPr/>
          </p:nvSpPr>
          <p:spPr bwMode="auto">
            <a:xfrm>
              <a:off x="7456592" y="4693323"/>
              <a:ext cx="364122" cy="277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dirty="0"/>
                <a:t>1</a:t>
              </a:r>
            </a:p>
          </p:txBody>
        </p:sp>
        <p:sp>
          <p:nvSpPr>
            <p:cNvPr id="47" name="TextBox 28"/>
            <p:cNvSpPr txBox="1">
              <a:spLocks noChangeArrowheads="1"/>
            </p:cNvSpPr>
            <p:nvPr/>
          </p:nvSpPr>
          <p:spPr bwMode="auto">
            <a:xfrm>
              <a:off x="6581813" y="4998048"/>
              <a:ext cx="2113681" cy="277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dirty="0"/>
                <a:t>historical productivity</a:t>
              </a:r>
            </a:p>
          </p:txBody>
        </p:sp>
        <p:sp>
          <p:nvSpPr>
            <p:cNvPr id="48" name="TextBox 29"/>
            <p:cNvSpPr txBox="1">
              <a:spLocks noChangeArrowheads="1"/>
            </p:cNvSpPr>
            <p:nvPr/>
          </p:nvSpPr>
          <p:spPr bwMode="auto">
            <a:xfrm>
              <a:off x="8311947" y="4801356"/>
              <a:ext cx="364123" cy="307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400" b="1" dirty="0"/>
                <a:t>)</a:t>
              </a:r>
            </a:p>
          </p:txBody>
        </p:sp>
        <p:sp>
          <p:nvSpPr>
            <p:cNvPr id="49" name="TextBox 30"/>
            <p:cNvSpPr txBox="1">
              <a:spLocks noChangeArrowheads="1"/>
            </p:cNvSpPr>
            <p:nvPr/>
          </p:nvSpPr>
          <p:spPr bwMode="auto">
            <a:xfrm>
              <a:off x="6623539" y="4785002"/>
              <a:ext cx="364122" cy="3075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400" b="1"/>
                <a:t>(</a:t>
              </a:r>
            </a:p>
          </p:txBody>
        </p:sp>
      </p:grpSp>
    </p:spTree>
    <p:extLst>
      <p:ext uri="{BB962C8B-B14F-4D97-AF65-F5344CB8AC3E}">
        <p14:creationId xmlns:p14="http://schemas.microsoft.com/office/powerpoint/2010/main" val="42434223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normAutofit/>
          </a:bodyPr>
          <a:lstStyle/>
          <a:p>
            <a:pPr eaLnBrk="1" hangingPunct="1"/>
            <a:r>
              <a:rPr lang="en-US">
                <a:latin typeface="Arial" charset="0"/>
              </a:rPr>
              <a:t>PROBE Method A Selection Criteria for Time - 3</a:t>
            </a:r>
          </a:p>
        </p:txBody>
      </p:sp>
      <p:sp>
        <p:nvSpPr>
          <p:cNvPr id="35844" name="Rectangle 3"/>
          <p:cNvSpPr>
            <a:spLocks noGrp="1" noChangeArrowheads="1"/>
          </p:cNvSpPr>
          <p:nvPr>
            <p:ph idx="1"/>
          </p:nvPr>
        </p:nvSpPr>
        <p:spPr>
          <a:xfrm>
            <a:off x="401933" y="2823143"/>
            <a:ext cx="8320035" cy="3272857"/>
          </a:xfrm>
        </p:spPr>
        <p:txBody>
          <a:bodyPr>
            <a:normAutofit/>
          </a:bodyPr>
          <a:lstStyle/>
          <a:p>
            <a:pPr marL="347663" lvl="1" indent="-174625" eaLnBrk="1" hangingPunct="1">
              <a:spcBef>
                <a:spcPts val="1200"/>
              </a:spcBef>
              <a:spcAft>
                <a:spcPct val="0"/>
              </a:spcAft>
            </a:pPr>
            <a:r>
              <a:rPr lang="en-US" b="1" dirty="0">
                <a:solidFill>
                  <a:srgbClr val="FF0000"/>
                </a:solidFill>
                <a:latin typeface="Symbol" charset="0"/>
              </a:rPr>
              <a:t>1/b</a:t>
            </a:r>
            <a:r>
              <a:rPr lang="en-US" b="1" baseline="-25000" dirty="0">
                <a:solidFill>
                  <a:srgbClr val="FF0000"/>
                </a:solidFill>
                <a:latin typeface="Arial" charset="0"/>
              </a:rPr>
              <a:t>1</a:t>
            </a:r>
            <a:r>
              <a:rPr lang="en-US" dirty="0">
                <a:solidFill>
                  <a:srgbClr val="FF0000"/>
                </a:solidFill>
                <a:latin typeface="Arial" charset="0"/>
              </a:rPr>
              <a:t> is -54.9 LOC/h. A </a:t>
            </a:r>
            <a:r>
              <a:rPr lang="en-US" b="1" i="1" dirty="0">
                <a:solidFill>
                  <a:srgbClr val="FF0000"/>
                </a:solidFill>
                <a:latin typeface="Arial" charset="0"/>
              </a:rPr>
              <a:t>negative</a:t>
            </a:r>
            <a:r>
              <a:rPr lang="en-US" dirty="0">
                <a:solidFill>
                  <a:srgbClr val="FF0000"/>
                </a:solidFill>
                <a:latin typeface="Arial" charset="0"/>
              </a:rPr>
              <a:t> </a:t>
            </a:r>
            <a:r>
              <a:rPr lang="en-US" b="1" dirty="0">
                <a:solidFill>
                  <a:srgbClr val="FF0000"/>
                </a:solidFill>
                <a:latin typeface="Symbol" charset="0"/>
              </a:rPr>
              <a:t>b</a:t>
            </a:r>
            <a:r>
              <a:rPr lang="en-US" b="1" baseline="-25000" dirty="0">
                <a:solidFill>
                  <a:srgbClr val="FF0000"/>
                </a:solidFill>
                <a:latin typeface="Arial" charset="0"/>
              </a:rPr>
              <a:t>1</a:t>
            </a:r>
            <a:r>
              <a:rPr lang="en-US" dirty="0">
                <a:solidFill>
                  <a:srgbClr val="FF0000"/>
                </a:solidFill>
                <a:latin typeface="Arial" charset="0"/>
              </a:rPr>
              <a:t> is never acceptable.  We can immediately conclude that method A is not usable for time.</a:t>
            </a:r>
          </a:p>
          <a:p>
            <a:pPr marL="347663" lvl="1" indent="-174625" eaLnBrk="1" hangingPunct="1">
              <a:spcBef>
                <a:spcPts val="1200"/>
              </a:spcBef>
              <a:spcAft>
                <a:spcPct val="0"/>
              </a:spcAft>
            </a:pPr>
            <a:r>
              <a:rPr lang="en-US" b="1" dirty="0">
                <a:latin typeface="Symbol" charset="0"/>
              </a:rPr>
              <a:t>b</a:t>
            </a:r>
            <a:r>
              <a:rPr lang="en-US" b="1" baseline="-25000" dirty="0">
                <a:latin typeface="Arial" charset="0"/>
              </a:rPr>
              <a:t>0</a:t>
            </a:r>
            <a:r>
              <a:rPr lang="en-US" dirty="0">
                <a:latin typeface="Arial" charset="0"/>
              </a:rPr>
              <a:t> is 3.86 hours (compared to a hypothetical total development time of -0.8 hours), which is totally outside of acceptable parameters.</a:t>
            </a:r>
          </a:p>
          <a:p>
            <a:pPr marL="347663" lvl="1" indent="-174625" eaLnBrk="1" hangingPunct="1">
              <a:spcBef>
                <a:spcPts val="1200"/>
              </a:spcBef>
              <a:spcAft>
                <a:spcPct val="0"/>
              </a:spcAft>
            </a:pPr>
            <a:r>
              <a:rPr lang="en-US" b="1" dirty="0">
                <a:solidFill>
                  <a:srgbClr val="FF0000"/>
                </a:solidFill>
                <a:latin typeface="Symbol" charset="0"/>
              </a:rPr>
              <a:t>b</a:t>
            </a:r>
            <a:r>
              <a:rPr lang="en-US" b="1" baseline="-25000" dirty="0">
                <a:solidFill>
                  <a:srgbClr val="FF0000"/>
                </a:solidFill>
                <a:latin typeface="Arial" charset="0"/>
              </a:rPr>
              <a:t>0</a:t>
            </a:r>
            <a:r>
              <a:rPr lang="en-US" dirty="0">
                <a:solidFill>
                  <a:srgbClr val="FF0000"/>
                </a:solidFill>
                <a:latin typeface="Arial" charset="0"/>
              </a:rPr>
              <a:t> also does NOT satisfy the selection criteria.</a:t>
            </a:r>
          </a:p>
          <a:p>
            <a:pPr marL="347663" lvl="1" indent="-174625" eaLnBrk="1" hangingPunct="1">
              <a:spcBef>
                <a:spcPts val="1200"/>
              </a:spcBef>
              <a:spcAft>
                <a:spcPct val="0"/>
              </a:spcAft>
            </a:pPr>
            <a:r>
              <a:rPr lang="en-US" dirty="0">
                <a:latin typeface="Arial" charset="0"/>
              </a:rPr>
              <a:t>If </a:t>
            </a:r>
            <a:r>
              <a:rPr lang="en-US" b="1" dirty="0">
                <a:latin typeface="Symbol" charset="0"/>
              </a:rPr>
              <a:t>b</a:t>
            </a:r>
            <a:r>
              <a:rPr lang="en-US" b="1" baseline="-25000" dirty="0">
                <a:latin typeface="Arial" charset="0"/>
              </a:rPr>
              <a:t>1</a:t>
            </a:r>
            <a:r>
              <a:rPr lang="en-US" dirty="0">
                <a:latin typeface="Arial" charset="0"/>
              </a:rPr>
              <a:t> had been positive, how would we check its selection criterion?</a:t>
            </a:r>
          </a:p>
        </p:txBody>
      </p:sp>
      <p:grpSp>
        <p:nvGrpSpPr>
          <p:cNvPr id="2" name="Group 1"/>
          <p:cNvGrpSpPr/>
          <p:nvPr/>
        </p:nvGrpSpPr>
        <p:grpSpPr>
          <a:xfrm>
            <a:off x="1047750" y="1123950"/>
            <a:ext cx="7162800" cy="1581150"/>
            <a:chOff x="1047750" y="1466850"/>
            <a:chExt cx="7162800" cy="1581150"/>
          </a:xfrm>
        </p:grpSpPr>
        <p:pic>
          <p:nvPicPr>
            <p:cNvPr id="35842" name="Picture 4" descr="C:\Tuma\psp\PFA Dash Slides\Process tutorials\Images\PROBE A &amp; B\probe-wizard-time-full.png"/>
            <p:cNvPicPr>
              <a:picLocks noChangeAspect="1" noChangeArrowheads="1"/>
            </p:cNvPicPr>
            <p:nvPr/>
          </p:nvPicPr>
          <p:blipFill>
            <a:blip r:embed="rId3">
              <a:extLst>
                <a:ext uri="{28A0092B-C50C-407E-A947-70E740481C1C}">
                  <a14:useLocalDpi xmlns:a14="http://schemas.microsoft.com/office/drawing/2010/main" val="0"/>
                </a:ext>
              </a:extLst>
            </a:blip>
            <a:srcRect l="21625" t="86176" r="4105" b="2914"/>
            <a:stretch>
              <a:fillRect/>
            </a:stretch>
          </p:blipFill>
          <p:spPr bwMode="auto">
            <a:xfrm>
              <a:off x="1047750" y="1466850"/>
              <a:ext cx="7162800" cy="124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5" name="Right Arrow 4"/>
            <p:cNvSpPr>
              <a:spLocks noChangeArrowheads="1"/>
            </p:cNvSpPr>
            <p:nvPr/>
          </p:nvSpPr>
          <p:spPr bwMode="auto">
            <a:xfrm rot="-5400000">
              <a:off x="2477294" y="2491581"/>
              <a:ext cx="863600" cy="249238"/>
            </a:xfrm>
            <a:prstGeom prst="rightArrow">
              <a:avLst>
                <a:gd name="adj1" fmla="val 53324"/>
                <a:gd name="adj2" fmla="val 80047"/>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35846" name="Right Arrow 4"/>
            <p:cNvSpPr>
              <a:spLocks noChangeArrowheads="1"/>
            </p:cNvSpPr>
            <p:nvPr/>
          </p:nvSpPr>
          <p:spPr bwMode="auto">
            <a:xfrm rot="-5400000">
              <a:off x="1975644" y="2704306"/>
              <a:ext cx="438150" cy="249238"/>
            </a:xfrm>
            <a:prstGeom prst="rightArrow">
              <a:avLst>
                <a:gd name="adj1" fmla="val 53324"/>
                <a:gd name="adj2" fmla="val 80044"/>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grpSp>
    </p:spTree>
    <p:extLst>
      <p:ext uri="{BB962C8B-B14F-4D97-AF65-F5344CB8AC3E}">
        <p14:creationId xmlns:p14="http://schemas.microsoft.com/office/powerpoint/2010/main" val="29171602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1"/>
          <p:cNvSpPr>
            <a:spLocks noGrp="1"/>
          </p:cNvSpPr>
          <p:nvPr>
            <p:ph type="title"/>
          </p:nvPr>
        </p:nvSpPr>
        <p:spPr/>
        <p:txBody>
          <a:bodyPr>
            <a:normAutofit/>
          </a:bodyPr>
          <a:lstStyle/>
          <a:p>
            <a:r>
              <a:rPr lang="en-US">
                <a:latin typeface="Arial" charset="0"/>
              </a:rPr>
              <a:t>PROBE Method A Selection Criteria for Time - 4</a:t>
            </a:r>
          </a:p>
        </p:txBody>
      </p:sp>
      <p:sp>
        <p:nvSpPr>
          <p:cNvPr id="30723" name="Content Placeholder 2"/>
          <p:cNvSpPr>
            <a:spLocks noGrp="1"/>
          </p:cNvSpPr>
          <p:nvPr>
            <p:ph idx="1"/>
          </p:nvPr>
        </p:nvSpPr>
        <p:spPr>
          <a:xfrm>
            <a:off x="401933" y="2695234"/>
            <a:ext cx="8320035" cy="3400766"/>
          </a:xfrm>
        </p:spPr>
        <p:txBody>
          <a:bodyPr>
            <a:normAutofit fontScale="92500" lnSpcReduction="10000"/>
          </a:bodyPr>
          <a:lstStyle/>
          <a:p>
            <a:pPr marL="400050" lvl="1" indent="-400050" eaLnBrk="1" hangingPunct="1">
              <a:spcBef>
                <a:spcPts val="1200"/>
              </a:spcBef>
              <a:spcAft>
                <a:spcPct val="0"/>
              </a:spcAft>
              <a:buFont typeface="Times" charset="0"/>
              <a:buNone/>
            </a:pPr>
            <a:r>
              <a:rPr lang="en-US" dirty="0">
                <a:latin typeface="Arial" charset="0"/>
              </a:rPr>
              <a:t>If</a:t>
            </a:r>
            <a:r>
              <a:rPr lang="en-US" b="1" dirty="0">
                <a:latin typeface="Symbol" charset="0"/>
              </a:rPr>
              <a:t> b</a:t>
            </a:r>
            <a:r>
              <a:rPr lang="en-US" b="1" baseline="-25000" dirty="0">
                <a:latin typeface="Arial" charset="0"/>
              </a:rPr>
              <a:t>1</a:t>
            </a:r>
            <a:r>
              <a:rPr lang="en-US" dirty="0">
                <a:latin typeface="Arial" charset="0"/>
              </a:rPr>
              <a:t> was positive, you would then check if it met the criterion.</a:t>
            </a:r>
          </a:p>
          <a:p>
            <a:pPr marL="400050" lvl="1" indent="-400050" eaLnBrk="1" hangingPunct="1">
              <a:spcBef>
                <a:spcPts val="1200"/>
              </a:spcBef>
              <a:spcAft>
                <a:spcPct val="0"/>
              </a:spcAft>
              <a:buFont typeface="Times" charset="0"/>
              <a:buNone/>
            </a:pPr>
            <a:r>
              <a:rPr lang="en-US" dirty="0">
                <a:latin typeface="Arial" charset="0"/>
              </a:rPr>
              <a:t>	reciprocal of productivity </a:t>
            </a:r>
            <a:r>
              <a:rPr lang="en-US" b="1" dirty="0">
                <a:latin typeface="Symbol" charset="0"/>
              </a:rPr>
              <a:t> </a:t>
            </a:r>
            <a:r>
              <a:rPr lang="en-US" dirty="0">
                <a:latin typeface="Arial" charset="0"/>
              </a:rPr>
              <a:t>= (1/44.5)  = 0.022 hours/LOC</a:t>
            </a:r>
          </a:p>
          <a:p>
            <a:pPr marL="400050" lvl="1" indent="-400050" eaLnBrk="1" hangingPunct="1">
              <a:spcBef>
                <a:spcPts val="1200"/>
              </a:spcBef>
              <a:spcAft>
                <a:spcPct val="0"/>
              </a:spcAft>
              <a:buFont typeface="Times" charset="0"/>
              <a:buNone/>
            </a:pPr>
            <a:r>
              <a:rPr lang="en-US" dirty="0">
                <a:latin typeface="Arial" charset="0"/>
              </a:rPr>
              <a:t>	0.022 - (0.022/2) &lt; </a:t>
            </a:r>
            <a:r>
              <a:rPr lang="en-US" b="1" dirty="0">
                <a:latin typeface="Symbol" charset="0"/>
              </a:rPr>
              <a:t>b</a:t>
            </a:r>
            <a:r>
              <a:rPr lang="en-US" b="1" baseline="-25000" dirty="0">
                <a:latin typeface="Arial" charset="0"/>
              </a:rPr>
              <a:t>1</a:t>
            </a:r>
            <a:r>
              <a:rPr lang="en-US" dirty="0">
                <a:latin typeface="Arial" charset="0"/>
              </a:rPr>
              <a:t> &lt; 0.022 + (0.022/2)</a:t>
            </a:r>
          </a:p>
          <a:p>
            <a:pPr marL="400050" lvl="1" indent="-400050" eaLnBrk="1" hangingPunct="1">
              <a:spcBef>
                <a:spcPts val="1200"/>
              </a:spcBef>
              <a:spcAft>
                <a:spcPct val="0"/>
              </a:spcAft>
              <a:buFont typeface="Times" charset="0"/>
              <a:buNone/>
            </a:pPr>
            <a:r>
              <a:rPr lang="en-US" dirty="0">
                <a:latin typeface="Arial" charset="0"/>
              </a:rPr>
              <a:t>	0.011 &lt; </a:t>
            </a:r>
            <a:r>
              <a:rPr lang="en-US" b="1" dirty="0">
                <a:latin typeface="Symbol" charset="0"/>
              </a:rPr>
              <a:t>b</a:t>
            </a:r>
            <a:r>
              <a:rPr lang="en-US" b="1" baseline="-25000" dirty="0">
                <a:latin typeface="Arial" charset="0"/>
              </a:rPr>
              <a:t>1</a:t>
            </a:r>
            <a:r>
              <a:rPr lang="en-US" dirty="0">
                <a:latin typeface="Arial" charset="0"/>
              </a:rPr>
              <a:t> &lt; 0.033</a:t>
            </a:r>
          </a:p>
          <a:p>
            <a:pPr marL="400050" lvl="1" indent="-400050" eaLnBrk="1" hangingPunct="1">
              <a:spcBef>
                <a:spcPts val="1200"/>
              </a:spcBef>
              <a:spcAft>
                <a:spcPct val="0"/>
              </a:spcAft>
              <a:buFont typeface="Times" charset="0"/>
              <a:buNone/>
            </a:pPr>
            <a:r>
              <a:rPr lang="en-US" dirty="0">
                <a:latin typeface="Arial" charset="0"/>
              </a:rPr>
              <a:t>	29.7 &lt; 1/</a:t>
            </a:r>
            <a:r>
              <a:rPr lang="en-US" b="1" dirty="0">
                <a:latin typeface="Symbol" charset="0"/>
              </a:rPr>
              <a:t>b</a:t>
            </a:r>
            <a:r>
              <a:rPr lang="en-US" b="1" baseline="-25000" dirty="0">
                <a:latin typeface="Arial" charset="0"/>
              </a:rPr>
              <a:t>1</a:t>
            </a:r>
            <a:r>
              <a:rPr lang="en-US" dirty="0">
                <a:latin typeface="Arial" charset="0"/>
              </a:rPr>
              <a:t> &lt; 89 LOC/hour</a:t>
            </a:r>
          </a:p>
          <a:p>
            <a:pPr marL="0" lvl="1" indent="0" eaLnBrk="1" hangingPunct="1">
              <a:spcBef>
                <a:spcPts val="1200"/>
              </a:spcBef>
              <a:spcAft>
                <a:spcPct val="0"/>
              </a:spcAft>
              <a:buFont typeface="Times" charset="0"/>
              <a:buNone/>
            </a:pPr>
            <a:r>
              <a:rPr lang="en-US" sz="1800" dirty="0">
                <a:solidFill>
                  <a:srgbClr val="FF0000"/>
                </a:solidFill>
                <a:latin typeface="Arial" charset="0"/>
              </a:rPr>
              <a:t>Because it is negative,</a:t>
            </a:r>
            <a:r>
              <a:rPr lang="en-US" sz="1800" b="1" dirty="0">
                <a:solidFill>
                  <a:srgbClr val="FF0000"/>
                </a:solidFill>
                <a:latin typeface="Symbol" charset="0"/>
              </a:rPr>
              <a:t> b</a:t>
            </a:r>
            <a:r>
              <a:rPr lang="en-US" sz="1800" b="1" baseline="-25000" dirty="0">
                <a:solidFill>
                  <a:srgbClr val="FF0000"/>
                </a:solidFill>
                <a:latin typeface="Arial" charset="0"/>
              </a:rPr>
              <a:t>1</a:t>
            </a:r>
            <a:r>
              <a:rPr lang="en-US" sz="1800" dirty="0">
                <a:solidFill>
                  <a:srgbClr val="FF0000"/>
                </a:solidFill>
                <a:latin typeface="Arial" charset="0"/>
              </a:rPr>
              <a:t> does not satisfy method A</a:t>
            </a:r>
            <a:r>
              <a:rPr lang="ja-JP" altLang="en-US" sz="1800" dirty="0">
                <a:solidFill>
                  <a:srgbClr val="FF0000"/>
                </a:solidFill>
                <a:latin typeface="Arial" charset="0"/>
              </a:rPr>
              <a:t>’</a:t>
            </a:r>
            <a:r>
              <a:rPr lang="en-US" sz="1800" dirty="0">
                <a:solidFill>
                  <a:srgbClr val="FF0000"/>
                </a:solidFill>
                <a:latin typeface="Arial" charset="0"/>
              </a:rPr>
              <a:t>s selection criterion for </a:t>
            </a:r>
            <a:r>
              <a:rPr lang="en-US" sz="1800" dirty="0" smtClean="0">
                <a:solidFill>
                  <a:srgbClr val="FF0000"/>
                </a:solidFill>
                <a:latin typeface="Arial" charset="0"/>
              </a:rPr>
              <a:t/>
            </a:r>
            <a:br>
              <a:rPr lang="en-US" sz="1800" dirty="0" smtClean="0">
                <a:solidFill>
                  <a:srgbClr val="FF0000"/>
                </a:solidFill>
                <a:latin typeface="Arial" charset="0"/>
              </a:rPr>
            </a:br>
            <a:r>
              <a:rPr lang="en-US" sz="1800" u="sng" dirty="0" smtClean="0">
                <a:solidFill>
                  <a:srgbClr val="FF0000"/>
                </a:solidFill>
                <a:latin typeface="Arial" charset="0"/>
              </a:rPr>
              <a:t>Time</a:t>
            </a:r>
            <a:r>
              <a:rPr lang="en-US" sz="1800" dirty="0" smtClean="0">
                <a:solidFill>
                  <a:srgbClr val="FF0000"/>
                </a:solidFill>
                <a:latin typeface="Arial" charset="0"/>
              </a:rPr>
              <a:t> </a:t>
            </a:r>
            <a:r>
              <a:rPr lang="en-US" sz="1800" dirty="0">
                <a:solidFill>
                  <a:srgbClr val="FF0000"/>
                </a:solidFill>
                <a:latin typeface="Arial" charset="0"/>
              </a:rPr>
              <a:t>estimating.</a:t>
            </a:r>
          </a:p>
          <a:p>
            <a:pPr marL="400050" lvl="1" indent="-400050" algn="ctr" eaLnBrk="1" hangingPunct="1">
              <a:spcBef>
                <a:spcPts val="2400"/>
              </a:spcBef>
              <a:spcAft>
                <a:spcPct val="0"/>
              </a:spcAft>
              <a:buFont typeface="Times" charset="0"/>
              <a:buNone/>
            </a:pPr>
            <a:r>
              <a:rPr lang="en-US" sz="2400" dirty="0">
                <a:solidFill>
                  <a:srgbClr val="FF0000"/>
                </a:solidFill>
                <a:latin typeface="Arial" charset="0"/>
              </a:rPr>
              <a:t>Our next option for time is method B.</a:t>
            </a:r>
          </a:p>
          <a:p>
            <a:pPr marL="400050" lvl="1" indent="-400050" eaLnBrk="1" hangingPunct="1">
              <a:spcBef>
                <a:spcPts val="1200"/>
              </a:spcBef>
              <a:spcAft>
                <a:spcPct val="0"/>
              </a:spcAft>
              <a:buFont typeface="Times" charset="0"/>
              <a:buNone/>
            </a:pPr>
            <a:endParaRPr lang="en-US" sz="1800" dirty="0">
              <a:solidFill>
                <a:srgbClr val="FF0000"/>
              </a:solidFill>
              <a:latin typeface="Arial" charset="0"/>
            </a:endParaRPr>
          </a:p>
        </p:txBody>
      </p:sp>
      <p:grpSp>
        <p:nvGrpSpPr>
          <p:cNvPr id="2" name="Group 1"/>
          <p:cNvGrpSpPr/>
          <p:nvPr/>
        </p:nvGrpSpPr>
        <p:grpSpPr>
          <a:xfrm>
            <a:off x="1047750" y="1123950"/>
            <a:ext cx="7162800" cy="1381125"/>
            <a:chOff x="1047750" y="1466850"/>
            <a:chExt cx="7162800" cy="1381125"/>
          </a:xfrm>
        </p:grpSpPr>
        <p:pic>
          <p:nvPicPr>
            <p:cNvPr id="36866" name="Picture 4" descr="C:\Tuma\psp\PFA Dash Slides\Process tutorials\Images\PROBE A &amp; B\probe-wizard-time-full.png"/>
            <p:cNvPicPr>
              <a:picLocks noChangeAspect="1" noChangeArrowheads="1"/>
            </p:cNvPicPr>
            <p:nvPr/>
          </p:nvPicPr>
          <p:blipFill>
            <a:blip r:embed="rId3">
              <a:extLst>
                <a:ext uri="{28A0092B-C50C-407E-A947-70E740481C1C}">
                  <a14:useLocalDpi xmlns:a14="http://schemas.microsoft.com/office/drawing/2010/main" val="0"/>
                </a:ext>
              </a:extLst>
            </a:blip>
            <a:srcRect l="21625" t="86176" r="4105" b="2914"/>
            <a:stretch>
              <a:fillRect/>
            </a:stretch>
          </p:blipFill>
          <p:spPr bwMode="auto">
            <a:xfrm>
              <a:off x="1047750" y="1466850"/>
              <a:ext cx="7162800" cy="124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69" name="Right Arrow 4"/>
            <p:cNvSpPr>
              <a:spLocks noChangeArrowheads="1"/>
            </p:cNvSpPr>
            <p:nvPr/>
          </p:nvSpPr>
          <p:spPr bwMode="auto">
            <a:xfrm rot="-5400000">
              <a:off x="2120106" y="2391569"/>
              <a:ext cx="663575" cy="249238"/>
            </a:xfrm>
            <a:prstGeom prst="rightArrow">
              <a:avLst>
                <a:gd name="adj1" fmla="val 53324"/>
                <a:gd name="adj2" fmla="val 80045"/>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36870" name="Right Arrow 4"/>
            <p:cNvSpPr>
              <a:spLocks noChangeArrowheads="1"/>
            </p:cNvSpPr>
            <p:nvPr/>
          </p:nvSpPr>
          <p:spPr bwMode="auto">
            <a:xfrm rot="-5400000">
              <a:off x="3733006" y="2270919"/>
              <a:ext cx="904875" cy="249238"/>
            </a:xfrm>
            <a:prstGeom prst="rightArrow">
              <a:avLst>
                <a:gd name="adj1" fmla="val 53324"/>
                <a:gd name="adj2" fmla="val 80041"/>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grpSp>
    </p:spTree>
    <p:extLst>
      <p:ext uri="{BB962C8B-B14F-4D97-AF65-F5344CB8AC3E}">
        <p14:creationId xmlns:p14="http://schemas.microsoft.com/office/powerpoint/2010/main" val="3542474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pPr eaLnBrk="1" hangingPunct="1"/>
            <a:r>
              <a:rPr lang="en-US">
                <a:latin typeface="Arial" charset="0"/>
              </a:rPr>
              <a:t>PROBE Methods B and C</a:t>
            </a:r>
          </a:p>
        </p:txBody>
      </p:sp>
      <p:sp>
        <p:nvSpPr>
          <p:cNvPr id="23555" name="Rectangle 3"/>
          <p:cNvSpPr>
            <a:spLocks noGrp="1" noChangeArrowheads="1"/>
          </p:cNvSpPr>
          <p:nvPr>
            <p:ph idx="1"/>
          </p:nvPr>
        </p:nvSpPr>
        <p:spPr>
          <a:xfrm>
            <a:off x="401933" y="3608873"/>
            <a:ext cx="8320035" cy="2487127"/>
          </a:xfrm>
        </p:spPr>
        <p:txBody>
          <a:bodyPr>
            <a:normAutofit/>
          </a:bodyPr>
          <a:lstStyle/>
          <a:p>
            <a:pPr marL="0" indent="0" eaLnBrk="1" hangingPunct="1">
              <a:spcBef>
                <a:spcPts val="0"/>
              </a:spcBef>
              <a:spcAft>
                <a:spcPts val="600"/>
              </a:spcAft>
            </a:pPr>
            <a:r>
              <a:rPr lang="en-US" sz="1700" dirty="0">
                <a:latin typeface="Arial" charset="0"/>
              </a:rPr>
              <a:t>Method B uses</a:t>
            </a:r>
          </a:p>
          <a:p>
            <a:pPr lvl="1" eaLnBrk="1" hangingPunct="1">
              <a:spcBef>
                <a:spcPts val="0"/>
              </a:spcBef>
              <a:spcAft>
                <a:spcPts val="600"/>
              </a:spcAft>
              <a:buFont typeface="Arial" charset="0"/>
              <a:buChar char="•"/>
            </a:pPr>
            <a:r>
              <a:rPr lang="en-US" sz="1300" dirty="0">
                <a:latin typeface="Arial" charset="0"/>
              </a:rPr>
              <a:t>plan A&amp;M and actual A&amp;M for </a:t>
            </a:r>
            <a:r>
              <a:rPr lang="ja-JP" altLang="en-US" sz="1300" dirty="0">
                <a:latin typeface="Arial" charset="0"/>
              </a:rPr>
              <a:t>“</a:t>
            </a:r>
            <a:r>
              <a:rPr lang="en-US" sz="1300" i="1" dirty="0">
                <a:latin typeface="Arial" charset="0"/>
              </a:rPr>
              <a:t>size</a:t>
            </a:r>
            <a:r>
              <a:rPr lang="ja-JP" altLang="en-US" sz="1300" dirty="0">
                <a:latin typeface="Arial" charset="0"/>
              </a:rPr>
              <a:t>”</a:t>
            </a:r>
            <a:r>
              <a:rPr lang="en-US" sz="1300" dirty="0">
                <a:latin typeface="Arial" charset="0"/>
              </a:rPr>
              <a:t> estimation</a:t>
            </a:r>
          </a:p>
          <a:p>
            <a:pPr lvl="1" eaLnBrk="1" hangingPunct="1">
              <a:spcBef>
                <a:spcPts val="0"/>
              </a:spcBef>
              <a:spcAft>
                <a:spcPts val="600"/>
              </a:spcAft>
              <a:buFont typeface="Arial" charset="0"/>
              <a:buChar char="•"/>
            </a:pPr>
            <a:r>
              <a:rPr lang="en-US" sz="1300" dirty="0">
                <a:latin typeface="Arial" charset="0"/>
              </a:rPr>
              <a:t>plan A&amp;M and actual development time for </a:t>
            </a:r>
            <a:r>
              <a:rPr lang="ja-JP" altLang="en-US" sz="1300" dirty="0">
                <a:latin typeface="Arial" charset="0"/>
              </a:rPr>
              <a:t>“</a:t>
            </a:r>
            <a:r>
              <a:rPr lang="en-US" sz="1300" i="1" dirty="0">
                <a:latin typeface="Arial" charset="0"/>
              </a:rPr>
              <a:t>time</a:t>
            </a:r>
            <a:r>
              <a:rPr lang="ja-JP" altLang="en-US" sz="1300" dirty="0">
                <a:latin typeface="Arial" charset="0"/>
              </a:rPr>
              <a:t>”</a:t>
            </a:r>
            <a:r>
              <a:rPr lang="en-US" sz="1300" dirty="0">
                <a:latin typeface="Arial" charset="0"/>
              </a:rPr>
              <a:t> estimation</a:t>
            </a:r>
          </a:p>
          <a:p>
            <a:pPr marL="0" indent="0" eaLnBrk="1" hangingPunct="1">
              <a:spcBef>
                <a:spcPts val="0"/>
              </a:spcBef>
              <a:spcAft>
                <a:spcPts val="600"/>
              </a:spcAft>
            </a:pPr>
            <a:r>
              <a:rPr lang="en-US" sz="1700" dirty="0">
                <a:latin typeface="Arial" charset="0"/>
              </a:rPr>
              <a:t>Method C uses averaging of historical and does not use regression.</a:t>
            </a:r>
          </a:p>
          <a:p>
            <a:pPr marL="0" indent="0" eaLnBrk="1" hangingPunct="1">
              <a:spcBef>
                <a:spcPts val="0"/>
              </a:spcBef>
              <a:spcAft>
                <a:spcPts val="600"/>
              </a:spcAft>
            </a:pPr>
            <a:r>
              <a:rPr lang="en-US" sz="1700" dirty="0">
                <a:latin typeface="Arial" charset="0"/>
              </a:rPr>
              <a:t>Other than using a different set of data, the steps in method B are identical to </a:t>
            </a:r>
            <a:r>
              <a:rPr lang="en-US" sz="1700" dirty="0" smtClean="0">
                <a:latin typeface="Arial" charset="0"/>
              </a:rPr>
              <a:t/>
            </a:r>
            <a:br>
              <a:rPr lang="en-US" sz="1700" dirty="0" smtClean="0">
                <a:latin typeface="Arial" charset="0"/>
              </a:rPr>
            </a:br>
            <a:r>
              <a:rPr lang="en-US" sz="1700" dirty="0" smtClean="0">
                <a:latin typeface="Arial" charset="0"/>
              </a:rPr>
              <a:t>method </a:t>
            </a:r>
            <a:r>
              <a:rPr lang="en-US" sz="1700" dirty="0">
                <a:latin typeface="Arial" charset="0"/>
              </a:rPr>
              <a:t>A.</a:t>
            </a:r>
          </a:p>
          <a:p>
            <a:pPr marL="0" indent="0" eaLnBrk="1" hangingPunct="1">
              <a:spcBef>
                <a:spcPts val="0"/>
              </a:spcBef>
              <a:spcAft>
                <a:spcPts val="600"/>
              </a:spcAft>
            </a:pPr>
            <a:r>
              <a:rPr lang="en-US" sz="1700" dirty="0">
                <a:latin typeface="Arial" charset="0"/>
              </a:rPr>
              <a:t>Let</a:t>
            </a:r>
            <a:r>
              <a:rPr lang="ja-JP" altLang="en-US" sz="1700" dirty="0">
                <a:latin typeface="Arial" charset="0"/>
              </a:rPr>
              <a:t>’</a:t>
            </a:r>
            <a:r>
              <a:rPr lang="en-US" sz="1700" dirty="0">
                <a:latin typeface="Arial" charset="0"/>
              </a:rPr>
              <a:t>s look at PROBE method B next and see if it provides a better fit</a:t>
            </a:r>
            <a:r>
              <a:rPr lang="en-US" sz="1700" dirty="0" smtClean="0">
                <a:latin typeface="Arial" charset="0"/>
              </a:rPr>
              <a:t>.</a:t>
            </a:r>
            <a:endParaRPr lang="en-US" sz="1700" dirty="0">
              <a:latin typeface="Arial" charset="0"/>
            </a:endParaRPr>
          </a:p>
        </p:txBody>
      </p:sp>
      <p:pic>
        <p:nvPicPr>
          <p:cNvPr id="37892" name="Picture 4" descr="C:\Tuma\psp\PFA Dash Slides\Process tutorials\Images\PROBE A &amp; B\probe-wizard-time-full.png"/>
          <p:cNvPicPr>
            <a:picLocks noChangeAspect="1" noChangeArrowheads="1"/>
          </p:cNvPicPr>
          <p:nvPr/>
        </p:nvPicPr>
        <p:blipFill>
          <a:blip r:embed="rId3">
            <a:extLst>
              <a:ext uri="{28A0092B-C50C-407E-A947-70E740481C1C}">
                <a14:useLocalDpi xmlns:a14="http://schemas.microsoft.com/office/drawing/2010/main" val="0"/>
              </a:ext>
            </a:extLst>
          </a:blip>
          <a:srcRect l="2052" t="23088" r="4405" b="54013"/>
          <a:stretch>
            <a:fillRect/>
          </a:stretch>
        </p:blipFill>
        <p:spPr bwMode="auto">
          <a:xfrm>
            <a:off x="388939" y="1123950"/>
            <a:ext cx="8323262" cy="2417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812707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normAutofit/>
          </a:bodyPr>
          <a:lstStyle/>
          <a:p>
            <a:pPr eaLnBrk="1" hangingPunct="1"/>
            <a:r>
              <a:rPr lang="en-US">
                <a:latin typeface="Arial" charset="0"/>
              </a:rPr>
              <a:t>PROBE Method B Selection Criteria for Time     </a:t>
            </a:r>
          </a:p>
        </p:txBody>
      </p:sp>
      <p:sp>
        <p:nvSpPr>
          <p:cNvPr id="3" name="Content Placeholder 2"/>
          <p:cNvSpPr>
            <a:spLocks noGrp="1"/>
          </p:cNvSpPr>
          <p:nvPr>
            <p:ph idx="1"/>
          </p:nvPr>
        </p:nvSpPr>
        <p:spPr>
          <a:xfrm>
            <a:off x="401933" y="2594734"/>
            <a:ext cx="8320035" cy="3501266"/>
          </a:xfrm>
        </p:spPr>
        <p:txBody>
          <a:bodyPr/>
          <a:lstStyle/>
          <a:p>
            <a:pPr marL="0" lvl="1" indent="0">
              <a:spcBef>
                <a:spcPts val="600"/>
              </a:spcBef>
              <a:buSzPct val="90000"/>
              <a:buNone/>
            </a:pPr>
            <a:r>
              <a:rPr lang="en-US" sz="2000" dirty="0">
                <a:cs typeface="ＭＳ Ｐゴシック" charset="0"/>
              </a:rPr>
              <a:t>R</a:t>
            </a:r>
            <a:r>
              <a:rPr lang="en-US" sz="2000" baseline="30000" dirty="0">
                <a:cs typeface="ＭＳ Ｐゴシック" charset="0"/>
              </a:rPr>
              <a:t>2</a:t>
            </a:r>
            <a:r>
              <a:rPr lang="en-US" sz="2000" dirty="0">
                <a:cs typeface="ＭＳ Ｐゴシック" charset="0"/>
              </a:rPr>
              <a:t> of 0.91 is equal to or greater than 0.5. </a:t>
            </a:r>
            <a:r>
              <a:rPr lang="en-US" sz="2400" b="1" dirty="0">
                <a:solidFill>
                  <a:srgbClr val="33CC33"/>
                </a:solidFill>
                <a:cs typeface="ＭＳ Ｐゴシック" charset="0"/>
                <a:sym typeface="Symbol" charset="0"/>
              </a:rPr>
              <a:t></a:t>
            </a:r>
          </a:p>
          <a:p>
            <a:pPr marL="0" lvl="1" indent="0">
              <a:spcBef>
                <a:spcPts val="600"/>
              </a:spcBef>
              <a:buSzPct val="90000"/>
              <a:buNone/>
            </a:pPr>
            <a:r>
              <a:rPr lang="en-US" sz="2000" dirty="0">
                <a:sym typeface="Symbol" charset="0"/>
              </a:rPr>
              <a:t>1/</a:t>
            </a:r>
            <a:r>
              <a:rPr lang="el-GR" sz="2000" dirty="0">
                <a:sym typeface="Symbol" charset="0"/>
              </a:rPr>
              <a:t>β</a:t>
            </a:r>
            <a:r>
              <a:rPr lang="en-US" sz="2000" baseline="-25000" dirty="0">
                <a:sym typeface="Symbol" charset="0"/>
              </a:rPr>
              <a:t>1</a:t>
            </a:r>
            <a:r>
              <a:rPr lang="en-US" sz="2000" dirty="0">
                <a:sym typeface="Symbol" charset="0"/>
              </a:rPr>
              <a:t> of 54.2 LOC/h is positive and between </a:t>
            </a:r>
            <a:r>
              <a:rPr lang="en-US" sz="2000" dirty="0">
                <a:cs typeface="ＭＳ Ｐゴシック" charset="0"/>
              </a:rPr>
              <a:t>29.7 and 89 LOC/h. </a:t>
            </a:r>
            <a:r>
              <a:rPr lang="en-US" sz="2400" b="1" dirty="0">
                <a:solidFill>
                  <a:srgbClr val="33CC33"/>
                </a:solidFill>
                <a:cs typeface="ＭＳ Ｐゴシック" charset="0"/>
                <a:sym typeface="Symbol" charset="0"/>
              </a:rPr>
              <a:t></a:t>
            </a:r>
          </a:p>
          <a:p>
            <a:pPr marL="0" lvl="1" indent="0">
              <a:spcBef>
                <a:spcPts val="600"/>
              </a:spcBef>
              <a:buSzPct val="90000"/>
              <a:buNone/>
            </a:pPr>
            <a:r>
              <a:rPr lang="el-GR" sz="2000" dirty="0">
                <a:sym typeface="Symbol" charset="0"/>
              </a:rPr>
              <a:t>β</a:t>
            </a:r>
            <a:r>
              <a:rPr lang="en-US" sz="2000" baseline="-25000" dirty="0">
                <a:sym typeface="Symbol" charset="0"/>
              </a:rPr>
              <a:t>0</a:t>
            </a:r>
            <a:r>
              <a:rPr lang="en-US" sz="2000" dirty="0">
                <a:sym typeface="Symbol" charset="0"/>
              </a:rPr>
              <a:t> of 0.72 hours is </a:t>
            </a:r>
            <a:r>
              <a:rPr lang="en-US" sz="2000" dirty="0">
                <a:cs typeface="ＭＳ Ｐゴシック" charset="0"/>
              </a:rPr>
              <a:t>substantially smaller than the expected development time of 6.65 hours. </a:t>
            </a:r>
            <a:r>
              <a:rPr lang="en-US" sz="2400" b="1" dirty="0">
                <a:solidFill>
                  <a:srgbClr val="33CC33"/>
                </a:solidFill>
                <a:cs typeface="ＭＳ Ｐゴシック" charset="0"/>
                <a:sym typeface="Symbol" charset="0"/>
              </a:rPr>
              <a:t></a:t>
            </a:r>
            <a:endParaRPr lang="en-US" sz="2400" dirty="0">
              <a:cs typeface="ＭＳ Ｐゴシック" charset="0"/>
            </a:endParaRPr>
          </a:p>
          <a:p>
            <a:pPr marL="0" lvl="1" indent="0">
              <a:spcBef>
                <a:spcPts val="600"/>
              </a:spcBef>
              <a:buSzPct val="90000"/>
              <a:buNone/>
            </a:pPr>
            <a:endParaRPr lang="en-US" sz="2100" dirty="0">
              <a:solidFill>
                <a:srgbClr val="FF0000"/>
              </a:solidFill>
              <a:cs typeface="ＭＳ Ｐゴシック" charset="0"/>
            </a:endParaRPr>
          </a:p>
          <a:p>
            <a:pPr marL="0" lvl="1" indent="0">
              <a:spcBef>
                <a:spcPts val="600"/>
              </a:spcBef>
              <a:buSzPct val="90000"/>
              <a:buNone/>
            </a:pPr>
            <a:r>
              <a:rPr lang="en-US" sz="2100" dirty="0">
                <a:solidFill>
                  <a:srgbClr val="FF0000"/>
                </a:solidFill>
                <a:cs typeface="ＭＳ Ｐゴシック" charset="0"/>
              </a:rPr>
              <a:t>Method B for </a:t>
            </a:r>
            <a:r>
              <a:rPr lang="en-US" sz="2100" u="sng" dirty="0">
                <a:solidFill>
                  <a:srgbClr val="FF0000"/>
                </a:solidFill>
                <a:cs typeface="ＭＳ Ｐゴシック" charset="0"/>
              </a:rPr>
              <a:t>Time</a:t>
            </a:r>
            <a:r>
              <a:rPr lang="en-US" sz="2100" dirty="0">
                <a:solidFill>
                  <a:srgbClr val="FF0000"/>
                </a:solidFill>
                <a:cs typeface="ＭＳ Ｐゴシック" charset="0"/>
              </a:rPr>
              <a:t> estimating is acceptable. </a:t>
            </a:r>
            <a:r>
              <a:rPr lang="en-US" sz="2100" dirty="0" smtClean="0">
                <a:solidFill>
                  <a:srgbClr val="FF0000"/>
                </a:solidFill>
                <a:cs typeface="ＭＳ Ｐゴシック" charset="0"/>
              </a:rPr>
              <a:t>Select </a:t>
            </a:r>
            <a:r>
              <a:rPr lang="en-US" sz="2100" dirty="0">
                <a:solidFill>
                  <a:srgbClr val="FF0000"/>
                </a:solidFill>
                <a:cs typeface="ＭＳ Ｐゴシック" charset="0"/>
              </a:rPr>
              <a:t>it and Continue.</a:t>
            </a:r>
          </a:p>
          <a:p>
            <a:endParaRPr lang="en-US" dirty="0"/>
          </a:p>
        </p:txBody>
      </p:sp>
      <p:grpSp>
        <p:nvGrpSpPr>
          <p:cNvPr id="2" name="Group 1"/>
          <p:cNvGrpSpPr/>
          <p:nvPr/>
        </p:nvGrpSpPr>
        <p:grpSpPr>
          <a:xfrm>
            <a:off x="388939" y="1123950"/>
            <a:ext cx="8323262" cy="1292025"/>
            <a:chOff x="314325" y="1562100"/>
            <a:chExt cx="8467725" cy="1314450"/>
          </a:xfrm>
        </p:grpSpPr>
        <p:pic>
          <p:nvPicPr>
            <p:cNvPr id="38914" name="Picture 4" descr="C:\Tuma\psp\PFA Dash Slides\Process tutorials\Images\PROBE A &amp; B\probe-wizard-time-full.png"/>
            <p:cNvPicPr>
              <a:picLocks noChangeAspect="1" noChangeArrowheads="1"/>
            </p:cNvPicPr>
            <p:nvPr/>
          </p:nvPicPr>
          <p:blipFill>
            <a:blip r:embed="rId3">
              <a:extLst>
                <a:ext uri="{28A0092B-C50C-407E-A947-70E740481C1C}">
                  <a14:useLocalDpi xmlns:a14="http://schemas.microsoft.com/office/drawing/2010/main" val="0"/>
                </a:ext>
              </a:extLst>
            </a:blip>
            <a:srcRect l="2052" t="23088" r="4405" b="65910"/>
            <a:stretch>
              <a:fillRect/>
            </a:stretch>
          </p:blipFill>
          <p:spPr bwMode="auto">
            <a:xfrm>
              <a:off x="314325" y="1562100"/>
              <a:ext cx="8467725" cy="1181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8917" name="Right Arrow 4"/>
            <p:cNvSpPr>
              <a:spLocks noChangeArrowheads="1"/>
            </p:cNvSpPr>
            <p:nvPr/>
          </p:nvSpPr>
          <p:spPr bwMode="auto">
            <a:xfrm rot="-5400000">
              <a:off x="4752181" y="2385219"/>
              <a:ext cx="733425" cy="249238"/>
            </a:xfrm>
            <a:prstGeom prst="rightArrow">
              <a:avLst>
                <a:gd name="adj1" fmla="val 53324"/>
                <a:gd name="adj2" fmla="val 80038"/>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38918" name="Right Arrow 4"/>
            <p:cNvSpPr>
              <a:spLocks noChangeArrowheads="1"/>
            </p:cNvSpPr>
            <p:nvPr/>
          </p:nvSpPr>
          <p:spPr bwMode="auto">
            <a:xfrm rot="-5400000">
              <a:off x="6838156" y="2499519"/>
              <a:ext cx="504825" cy="249238"/>
            </a:xfrm>
            <a:prstGeom prst="rightArrow">
              <a:avLst>
                <a:gd name="adj1" fmla="val 53324"/>
                <a:gd name="adj2" fmla="val 80044"/>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sp>
          <p:nvSpPr>
            <p:cNvPr id="38919" name="Right Arrow 4"/>
            <p:cNvSpPr>
              <a:spLocks noChangeArrowheads="1"/>
            </p:cNvSpPr>
            <p:nvPr/>
          </p:nvSpPr>
          <p:spPr bwMode="auto">
            <a:xfrm rot="-5400000">
              <a:off x="5823744" y="2370931"/>
              <a:ext cx="762000" cy="249238"/>
            </a:xfrm>
            <a:prstGeom prst="rightArrow">
              <a:avLst>
                <a:gd name="adj1" fmla="val 53324"/>
                <a:gd name="adj2" fmla="val 80042"/>
              </a:avLst>
            </a:prstGeom>
            <a:solidFill>
              <a:srgbClr val="FF0000"/>
            </a:solidFill>
            <a:ln>
              <a:noFill/>
            </a:ln>
            <a:extLst>
              <a:ext uri="{91240B29-F687-4f45-9708-019B960494DF}">
                <a14:hiddenLine xmlns:a14="http://schemas.microsoft.com/office/drawing/2010/main" xmlns="" w="9525">
                  <a:solidFill>
                    <a:srgbClr val="000000"/>
                  </a:solidFill>
                  <a:round/>
                  <a:headEnd/>
                  <a:tailEnd type="triangle" w="med" len="med"/>
                </a14:hiddenLine>
              </a:ext>
            </a:extLst>
          </p:spPr>
          <p:txBody>
            <a:bodyPr lIns="92309" tIns="46154" rIns="92309" bIns="46154"/>
            <a:lstStyle/>
            <a:p>
              <a:pPr algn="ctr">
                <a:spcBef>
                  <a:spcPct val="30000"/>
                </a:spcBef>
                <a:tabLst>
                  <a:tab pos="292100" algn="l"/>
                  <a:tab pos="571500" algn="l"/>
                </a:tabLst>
              </a:pPr>
              <a:endParaRPr lang="en-US">
                <a:cs typeface="ＭＳ Ｐゴシック" charset="0"/>
              </a:endParaRPr>
            </a:p>
          </p:txBody>
        </p:sp>
      </p:grpSp>
    </p:spTree>
    <p:extLst>
      <p:ext uri="{BB962C8B-B14F-4D97-AF65-F5344CB8AC3E}">
        <p14:creationId xmlns:p14="http://schemas.microsoft.com/office/powerpoint/2010/main" val="27044296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normAutofit/>
          </a:bodyPr>
          <a:lstStyle/>
          <a:p>
            <a:r>
              <a:rPr lang="en-US">
                <a:latin typeface="Arial" charset="0"/>
              </a:rPr>
              <a:t>Final Consistency Check</a:t>
            </a:r>
          </a:p>
        </p:txBody>
      </p:sp>
      <p:sp>
        <p:nvSpPr>
          <p:cNvPr id="39939" name="Content Placeholder 2"/>
          <p:cNvSpPr>
            <a:spLocks noGrp="1"/>
          </p:cNvSpPr>
          <p:nvPr>
            <p:ph idx="1"/>
          </p:nvPr>
        </p:nvSpPr>
        <p:spPr/>
        <p:txBody>
          <a:bodyPr/>
          <a:lstStyle/>
          <a:p>
            <a:pPr marL="0" indent="0"/>
            <a:r>
              <a:rPr lang="en-US" dirty="0">
                <a:latin typeface="Arial" charset="0"/>
              </a:rPr>
              <a:t>Our PROBE-adjusted size and time estimates were made independently of each other, using different linear relationships.</a:t>
            </a:r>
          </a:p>
          <a:p>
            <a:pPr marL="0" indent="0"/>
            <a:r>
              <a:rPr lang="en-US" dirty="0">
                <a:latin typeface="Arial" charset="0"/>
              </a:rPr>
              <a:t>As a result, it is possible to produce an overestimate for size and underestimate for time (or vice versa).</a:t>
            </a:r>
          </a:p>
          <a:p>
            <a:pPr marL="0" indent="0"/>
            <a:endParaRPr lang="en-US" dirty="0">
              <a:latin typeface="Arial" charset="0"/>
            </a:endParaRPr>
          </a:p>
          <a:p>
            <a:pPr marL="0" indent="0"/>
            <a:r>
              <a:rPr lang="en-US" dirty="0">
                <a:latin typeface="Arial" charset="0"/>
              </a:rPr>
              <a:t>The final page of the</a:t>
            </a:r>
            <a:br>
              <a:rPr lang="en-US" dirty="0">
                <a:latin typeface="Arial" charset="0"/>
              </a:rPr>
            </a:br>
            <a:r>
              <a:rPr lang="en-US" dirty="0">
                <a:latin typeface="Arial" charset="0"/>
              </a:rPr>
              <a:t>wizard compares</a:t>
            </a:r>
            <a:br>
              <a:rPr lang="en-US" dirty="0">
                <a:latin typeface="Arial" charset="0"/>
              </a:rPr>
            </a:br>
            <a:r>
              <a:rPr lang="en-US" dirty="0">
                <a:latin typeface="Arial" charset="0"/>
              </a:rPr>
              <a:t>your newly created</a:t>
            </a:r>
            <a:br>
              <a:rPr lang="en-US" dirty="0">
                <a:latin typeface="Arial" charset="0"/>
              </a:rPr>
            </a:br>
            <a:r>
              <a:rPr lang="en-US" dirty="0">
                <a:latin typeface="Arial" charset="0"/>
              </a:rPr>
              <a:t>estimates to your</a:t>
            </a:r>
            <a:br>
              <a:rPr lang="en-US" dirty="0">
                <a:latin typeface="Arial" charset="0"/>
              </a:rPr>
            </a:br>
            <a:r>
              <a:rPr lang="en-US" dirty="0">
                <a:latin typeface="Arial" charset="0"/>
              </a:rPr>
              <a:t>historical productivity</a:t>
            </a:r>
            <a:br>
              <a:rPr lang="en-US" dirty="0">
                <a:latin typeface="Arial" charset="0"/>
              </a:rPr>
            </a:br>
            <a:r>
              <a:rPr lang="en-US" dirty="0">
                <a:latin typeface="Arial" charset="0"/>
              </a:rPr>
              <a:t>for consistency.</a:t>
            </a:r>
          </a:p>
        </p:txBody>
      </p:sp>
      <p:pic>
        <p:nvPicPr>
          <p:cNvPr id="39940" name="Picture 2" descr="C:\Tuma\psp\PFA Dash Slides\Process tutorials\Images\PROBE A &amp; B\probe-wizard-consistency-che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8863" y="2754858"/>
            <a:ext cx="5589163" cy="3436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07733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pPr eaLnBrk="1" hangingPunct="1"/>
            <a:r>
              <a:rPr lang="en-US">
                <a:latin typeface="Arial" charset="0"/>
              </a:rPr>
              <a:t>Ending the </a:t>
            </a:r>
            <a:r>
              <a:rPr lang="ja-JP" altLang="en-US">
                <a:latin typeface="Arial" charset="0"/>
              </a:rPr>
              <a:t>“</a:t>
            </a:r>
            <a:r>
              <a:rPr lang="en-US" i="1">
                <a:latin typeface="Arial" charset="0"/>
              </a:rPr>
              <a:t>Follow Along</a:t>
            </a:r>
            <a:r>
              <a:rPr lang="ja-JP" altLang="en-US">
                <a:latin typeface="Arial" charset="0"/>
              </a:rPr>
              <a:t>”</a:t>
            </a:r>
            <a:r>
              <a:rPr lang="en-US">
                <a:latin typeface="Arial" charset="0"/>
              </a:rPr>
              <a:t> Portion of the Tutorial</a:t>
            </a:r>
          </a:p>
        </p:txBody>
      </p:sp>
      <p:sp>
        <p:nvSpPr>
          <p:cNvPr id="40963" name="Rectangle 3"/>
          <p:cNvSpPr>
            <a:spLocks noGrp="1" noChangeArrowheads="1"/>
          </p:cNvSpPr>
          <p:nvPr>
            <p:ph idx="1"/>
          </p:nvPr>
        </p:nvSpPr>
        <p:spPr/>
        <p:txBody>
          <a:bodyPr>
            <a:normAutofit lnSpcReduction="10000"/>
          </a:bodyPr>
          <a:lstStyle/>
          <a:p>
            <a:pPr marL="0" indent="0" eaLnBrk="1" hangingPunct="1">
              <a:lnSpc>
                <a:spcPct val="120000"/>
              </a:lnSpc>
              <a:spcBef>
                <a:spcPts val="0"/>
              </a:spcBef>
              <a:spcAft>
                <a:spcPts val="600"/>
              </a:spcAft>
            </a:pPr>
            <a:r>
              <a:rPr lang="en-US" sz="2000" dirty="0">
                <a:latin typeface="Arial" charset="0"/>
              </a:rPr>
              <a:t>If you have been following along in the Process Dashboard during this tutorial, you will currently have two Process Dashboard windows open.</a:t>
            </a:r>
          </a:p>
          <a:p>
            <a:pPr marL="800100" lvl="1" indent="-342900" eaLnBrk="1" hangingPunct="1">
              <a:lnSpc>
                <a:spcPct val="120000"/>
              </a:lnSpc>
              <a:spcBef>
                <a:spcPts val="0"/>
              </a:spcBef>
              <a:spcAft>
                <a:spcPts val="600"/>
              </a:spcAft>
              <a:buFont typeface="Arial" charset="0"/>
              <a:buAutoNum type="arabicPeriod"/>
            </a:pPr>
            <a:r>
              <a:rPr lang="en-US" sz="2000" dirty="0">
                <a:latin typeface="Arial" charset="0"/>
              </a:rPr>
              <a:t>The main window, which displays </a:t>
            </a:r>
            <a:r>
              <a:rPr lang="ja-JP" altLang="en-US" sz="2000" dirty="0">
                <a:latin typeface="Arial" charset="0"/>
              </a:rPr>
              <a:t>“</a:t>
            </a:r>
            <a:r>
              <a:rPr lang="en-US" sz="2000" dirty="0">
                <a:latin typeface="Arial" charset="0"/>
              </a:rPr>
              <a:t>Process Dashboard</a:t>
            </a:r>
            <a:r>
              <a:rPr lang="ja-JP" altLang="en-US" sz="2000" dirty="0">
                <a:latin typeface="Arial" charset="0"/>
              </a:rPr>
              <a:t>”</a:t>
            </a:r>
            <a:r>
              <a:rPr lang="en-US" sz="2000" dirty="0">
                <a:latin typeface="Arial" charset="0"/>
              </a:rPr>
              <a:t> in the title bar, is displaying your actual metrics data</a:t>
            </a:r>
            <a:r>
              <a:rPr lang="en-US" sz="2000" dirty="0" smtClean="0">
                <a:latin typeface="Arial" charset="0"/>
              </a:rPr>
              <a:t>.</a:t>
            </a:r>
          </a:p>
          <a:p>
            <a:pPr marL="800100" lvl="1" indent="-342900" eaLnBrk="1" hangingPunct="1">
              <a:lnSpc>
                <a:spcPct val="120000"/>
              </a:lnSpc>
              <a:spcBef>
                <a:spcPts val="0"/>
              </a:spcBef>
              <a:spcAft>
                <a:spcPts val="600"/>
              </a:spcAft>
              <a:buFont typeface="Arial" charset="0"/>
              <a:buAutoNum type="arabicPeriod"/>
            </a:pPr>
            <a:endParaRPr lang="en-US" sz="2000" dirty="0">
              <a:latin typeface="Arial" charset="0"/>
            </a:endParaRPr>
          </a:p>
          <a:p>
            <a:pPr marL="800100" lvl="1" indent="-342900" eaLnBrk="1" hangingPunct="1">
              <a:lnSpc>
                <a:spcPct val="120000"/>
              </a:lnSpc>
              <a:spcBef>
                <a:spcPts val="0"/>
              </a:spcBef>
              <a:spcAft>
                <a:spcPts val="600"/>
              </a:spcAft>
              <a:buFont typeface="Arial" charset="0"/>
              <a:buAutoNum type="arabicPeriod"/>
            </a:pPr>
            <a:endParaRPr lang="en-US" sz="2000" dirty="0" smtClean="0">
              <a:latin typeface="Arial" charset="0"/>
            </a:endParaRPr>
          </a:p>
          <a:p>
            <a:pPr marL="800100" lvl="1" indent="-342900" eaLnBrk="1" hangingPunct="1">
              <a:lnSpc>
                <a:spcPct val="120000"/>
              </a:lnSpc>
              <a:spcBef>
                <a:spcPts val="0"/>
              </a:spcBef>
              <a:spcAft>
                <a:spcPts val="600"/>
              </a:spcAft>
              <a:buFont typeface="Arial" charset="0"/>
              <a:buAutoNum type="arabicPeriod"/>
            </a:pPr>
            <a:endParaRPr lang="en-US" sz="2000" dirty="0">
              <a:latin typeface="Arial" charset="0"/>
            </a:endParaRPr>
          </a:p>
          <a:p>
            <a:pPr marL="800100" lvl="1" indent="-342900" eaLnBrk="1" hangingPunct="1">
              <a:lnSpc>
                <a:spcPct val="120000"/>
              </a:lnSpc>
              <a:spcBef>
                <a:spcPts val="0"/>
              </a:spcBef>
              <a:spcAft>
                <a:spcPts val="600"/>
              </a:spcAft>
              <a:buFont typeface="Arial" charset="0"/>
              <a:buAutoNum type="arabicPeriod"/>
            </a:pPr>
            <a:r>
              <a:rPr lang="en-US" sz="2000" dirty="0">
                <a:latin typeface="Arial" charset="0"/>
              </a:rPr>
              <a:t>The title bar for the </a:t>
            </a:r>
            <a:r>
              <a:rPr lang="en-US" sz="2000" u="sng" dirty="0">
                <a:latin typeface="Arial" charset="0"/>
              </a:rPr>
              <a:t>second window </a:t>
            </a:r>
            <a:r>
              <a:rPr lang="en-US" sz="2000" dirty="0">
                <a:latin typeface="Arial" charset="0"/>
              </a:rPr>
              <a:t>will be displaying the name of the data backup ZIP file that you created for this tutorial. </a:t>
            </a:r>
          </a:p>
          <a:p>
            <a:pPr marL="0" indent="0" eaLnBrk="1" hangingPunct="1">
              <a:lnSpc>
                <a:spcPct val="120000"/>
              </a:lnSpc>
              <a:spcBef>
                <a:spcPts val="0"/>
              </a:spcBef>
              <a:spcAft>
                <a:spcPts val="600"/>
              </a:spcAft>
            </a:pPr>
            <a:r>
              <a:rPr lang="en-US" sz="2000" dirty="0">
                <a:latin typeface="Arial" charset="0"/>
              </a:rPr>
              <a:t>Changes in this second window will be discarded when the window is closed, so it is important not to record any real data there. To prevent an accidental situation where your metrics are recorded in the wrong window, </a:t>
            </a:r>
          </a:p>
          <a:p>
            <a:pPr marL="0" indent="0" algn="ctr" eaLnBrk="1" hangingPunct="1">
              <a:lnSpc>
                <a:spcPct val="120000"/>
              </a:lnSpc>
              <a:spcBef>
                <a:spcPts val="0"/>
              </a:spcBef>
              <a:spcAft>
                <a:spcPts val="600"/>
              </a:spcAft>
            </a:pPr>
            <a:r>
              <a:rPr lang="en-US" sz="2000" b="1" dirty="0">
                <a:solidFill>
                  <a:srgbClr val="C00000"/>
                </a:solidFill>
                <a:latin typeface="Arial" charset="0"/>
              </a:rPr>
              <a:t>please close that second window now.</a:t>
            </a:r>
            <a:endParaRPr lang="en-US" sz="2000" dirty="0">
              <a:latin typeface="Arial" charset="0"/>
            </a:endParaRPr>
          </a:p>
        </p:txBody>
      </p:sp>
      <p:grpSp>
        <p:nvGrpSpPr>
          <p:cNvPr id="40964" name="Group 5"/>
          <p:cNvGrpSpPr>
            <a:grpSpLocks/>
          </p:cNvGrpSpPr>
          <p:nvPr/>
        </p:nvGrpSpPr>
        <p:grpSpPr bwMode="auto">
          <a:xfrm>
            <a:off x="1808163" y="2727095"/>
            <a:ext cx="5537200" cy="852487"/>
            <a:chOff x="1808163" y="2982913"/>
            <a:chExt cx="5537200" cy="852487"/>
          </a:xfrm>
        </p:grpSpPr>
        <p:pic>
          <p:nvPicPr>
            <p:cNvPr id="40965" name="Picture 2" descr="C:\Tuma\psp\PFA Dash Slides\Images\dashboard-showing-student-profi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163" y="2982913"/>
              <a:ext cx="5537200" cy="852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66" name="Oval 4"/>
            <p:cNvSpPr>
              <a:spLocks noChangeArrowheads="1"/>
            </p:cNvSpPr>
            <p:nvPr/>
          </p:nvSpPr>
          <p:spPr bwMode="auto">
            <a:xfrm>
              <a:off x="1984375" y="3054350"/>
              <a:ext cx="1268413" cy="309563"/>
            </a:xfrm>
            <a:prstGeom prst="ellipse">
              <a:avLst/>
            </a:prstGeom>
            <a:noFill/>
            <a:ln w="57150">
              <a:solidFill>
                <a:srgbClr val="FF0000"/>
              </a:solidFill>
              <a:round/>
              <a:headEnd/>
              <a:tailEnd type="triangle" w="med" len="med"/>
            </a:ln>
            <a:extLst>
              <a:ext uri="{909E8E84-426E-40dd-AFC4-6F175D3DCCD1}">
                <a14:hiddenFill xmlns:a14="http://schemas.microsoft.com/office/drawing/2010/main" xmlns="">
                  <a:solidFill>
                    <a:srgbClr val="FFFFFF"/>
                  </a:solidFill>
                </a14:hiddenFill>
              </a:ext>
            </a:extLst>
          </p:spPr>
          <p:txBody>
            <a:bodyPr lIns="92309" tIns="46154" rIns="92309" bIns="46154"/>
            <a:lstStyle/>
            <a:p>
              <a:pPr>
                <a:tabLst>
                  <a:tab pos="292100" algn="l"/>
                  <a:tab pos="571500" algn="l"/>
                </a:tabLst>
              </a:pPr>
              <a:endParaRPr lang="en-US">
                <a:cs typeface="ＭＳ Ｐゴシック" charset="0"/>
              </a:endParaRPr>
            </a:p>
          </p:txBody>
        </p:sp>
      </p:grpSp>
    </p:spTree>
    <p:extLst>
      <p:ext uri="{BB962C8B-B14F-4D97-AF65-F5344CB8AC3E}">
        <p14:creationId xmlns:p14="http://schemas.microsoft.com/office/powerpoint/2010/main" val="2516156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r>
              <a:rPr lang="en-US">
                <a:latin typeface="Arial" charset="0"/>
              </a:rPr>
              <a:t>Using PROBE</a:t>
            </a:r>
          </a:p>
        </p:txBody>
      </p:sp>
      <p:sp>
        <p:nvSpPr>
          <p:cNvPr id="5123" name="Content Placeholder 2"/>
          <p:cNvSpPr>
            <a:spLocks noGrp="1"/>
          </p:cNvSpPr>
          <p:nvPr>
            <p:ph idx="1"/>
          </p:nvPr>
        </p:nvSpPr>
        <p:spPr/>
        <p:txBody>
          <a:bodyPr/>
          <a:lstStyle/>
          <a:p>
            <a:pPr marL="0" indent="0"/>
            <a:r>
              <a:rPr lang="en-US">
                <a:latin typeface="Arial" charset="0"/>
              </a:rPr>
              <a:t>PROBE is used to make continuously improving </a:t>
            </a:r>
            <a:r>
              <a:rPr lang="en-US" i="1">
                <a:latin typeface="Arial" charset="0"/>
              </a:rPr>
              <a:t>size</a:t>
            </a:r>
            <a:r>
              <a:rPr lang="en-US">
                <a:latin typeface="Arial" charset="0"/>
              </a:rPr>
              <a:t> and </a:t>
            </a:r>
            <a:r>
              <a:rPr lang="en-US" i="1">
                <a:latin typeface="Arial" charset="0"/>
              </a:rPr>
              <a:t>time</a:t>
            </a:r>
            <a:r>
              <a:rPr lang="en-US">
                <a:latin typeface="Arial" charset="0"/>
              </a:rPr>
              <a:t> estimates by</a:t>
            </a:r>
          </a:p>
          <a:p>
            <a:pPr lvl="1"/>
            <a:r>
              <a:rPr lang="en-US">
                <a:latin typeface="Arial" charset="0"/>
              </a:rPr>
              <a:t>collecting historical data</a:t>
            </a:r>
          </a:p>
          <a:p>
            <a:pPr lvl="1"/>
            <a:r>
              <a:rPr lang="en-US">
                <a:latin typeface="Arial" charset="0"/>
              </a:rPr>
              <a:t>calculating regression parameters on historical data</a:t>
            </a:r>
          </a:p>
          <a:p>
            <a:pPr lvl="1"/>
            <a:r>
              <a:rPr lang="en-US">
                <a:latin typeface="Arial" charset="0"/>
              </a:rPr>
              <a:t>adjusting the estimates for trends</a:t>
            </a:r>
          </a:p>
          <a:p>
            <a:pPr marL="0" indent="0"/>
            <a:endParaRPr lang="en-US">
              <a:latin typeface="Arial" charset="0"/>
            </a:endParaRPr>
          </a:p>
          <a:p>
            <a:pPr marL="0" indent="0"/>
            <a:r>
              <a:rPr lang="en-US">
                <a:latin typeface="Arial" charset="0"/>
              </a:rPr>
              <a:t>PROBE methods A &amp; B are introduced this week.</a:t>
            </a:r>
          </a:p>
          <a:p>
            <a:pPr marL="0" indent="0"/>
            <a:r>
              <a:rPr lang="en-US">
                <a:latin typeface="Arial" charset="0"/>
              </a:rPr>
              <a:t>What differentiates methods A &amp; B from method C, introduced in PSP Fundamentals, is that methods A &amp; B use </a:t>
            </a:r>
            <a:r>
              <a:rPr lang="en-US" b="1" i="1">
                <a:latin typeface="Arial" charset="0"/>
              </a:rPr>
              <a:t>linear regression </a:t>
            </a:r>
            <a:r>
              <a:rPr lang="en-US">
                <a:latin typeface="Arial" charset="0"/>
              </a:rPr>
              <a:t>on your historical data to calculate the projected size and time estimates.</a:t>
            </a:r>
          </a:p>
        </p:txBody>
      </p:sp>
    </p:spTree>
    <p:extLst>
      <p:ext uri="{BB962C8B-B14F-4D97-AF65-F5344CB8AC3E}">
        <p14:creationId xmlns:p14="http://schemas.microsoft.com/office/powerpoint/2010/main" val="2841352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atin typeface="Arial" charset="0"/>
              </a:rPr>
              <a:t>Messages to Remember</a:t>
            </a:r>
          </a:p>
        </p:txBody>
      </p:sp>
      <p:sp>
        <p:nvSpPr>
          <p:cNvPr id="41987" name="Rectangle 3"/>
          <p:cNvSpPr>
            <a:spLocks noGrp="1" noChangeArrowheads="1"/>
          </p:cNvSpPr>
          <p:nvPr>
            <p:ph idx="1"/>
          </p:nvPr>
        </p:nvSpPr>
        <p:spPr/>
        <p:txBody>
          <a:bodyPr>
            <a:normAutofit lnSpcReduction="10000"/>
          </a:bodyPr>
          <a:lstStyle/>
          <a:p>
            <a:pPr marL="0" indent="0" eaLnBrk="1" hangingPunct="1">
              <a:lnSpc>
                <a:spcPct val="120000"/>
              </a:lnSpc>
              <a:spcBef>
                <a:spcPts val="0"/>
              </a:spcBef>
              <a:spcAft>
                <a:spcPts val="300"/>
              </a:spcAft>
            </a:pPr>
            <a:r>
              <a:rPr lang="en-US" dirty="0">
                <a:latin typeface="Arial" charset="0"/>
              </a:rPr>
              <a:t>PROBE offers four methods to arrive at size and time estimates.</a:t>
            </a:r>
          </a:p>
          <a:p>
            <a:pPr lvl="1" eaLnBrk="1" hangingPunct="1">
              <a:lnSpc>
                <a:spcPct val="120000"/>
              </a:lnSpc>
              <a:spcBef>
                <a:spcPts val="0"/>
              </a:spcBef>
              <a:spcAft>
                <a:spcPts val="300"/>
              </a:spcAft>
              <a:buFont typeface="Arial" charset="0"/>
              <a:buChar char="•"/>
            </a:pPr>
            <a:r>
              <a:rPr lang="en-US" sz="1800" dirty="0">
                <a:latin typeface="Arial" charset="0"/>
              </a:rPr>
              <a:t>Method A is the most preferred choice.</a:t>
            </a:r>
          </a:p>
          <a:p>
            <a:pPr lvl="2" eaLnBrk="1" hangingPunct="1">
              <a:lnSpc>
                <a:spcPct val="120000"/>
              </a:lnSpc>
              <a:spcBef>
                <a:spcPts val="0"/>
              </a:spcBef>
              <a:spcAft>
                <a:spcPts val="300"/>
              </a:spcAft>
              <a:buFont typeface="Arial" charset="0"/>
              <a:buChar char="•"/>
            </a:pPr>
            <a:r>
              <a:rPr lang="en-US" sz="1800" dirty="0">
                <a:latin typeface="Arial" charset="0"/>
              </a:rPr>
              <a:t>requires a minimum of 3 data points that correlate</a:t>
            </a:r>
          </a:p>
          <a:p>
            <a:pPr lvl="2" eaLnBrk="1" hangingPunct="1">
              <a:lnSpc>
                <a:spcPct val="120000"/>
              </a:lnSpc>
              <a:spcBef>
                <a:spcPts val="0"/>
              </a:spcBef>
              <a:spcAft>
                <a:spcPts val="300"/>
              </a:spcAft>
              <a:buFont typeface="Arial" charset="0"/>
              <a:buChar char="•"/>
            </a:pPr>
            <a:r>
              <a:rPr lang="en-US" sz="1800" dirty="0">
                <a:latin typeface="Arial" charset="0"/>
              </a:rPr>
              <a:t>uses estimated proxy size (E) and actual A&amp;M for </a:t>
            </a:r>
            <a:r>
              <a:rPr lang="ja-JP" altLang="en-US" sz="1800" dirty="0">
                <a:latin typeface="Arial" charset="0"/>
              </a:rPr>
              <a:t>“</a:t>
            </a:r>
            <a:r>
              <a:rPr lang="en-US" sz="1800" i="1" dirty="0">
                <a:latin typeface="Arial" charset="0"/>
              </a:rPr>
              <a:t>size</a:t>
            </a:r>
            <a:r>
              <a:rPr lang="ja-JP" altLang="en-US" sz="1800" dirty="0">
                <a:latin typeface="Arial" charset="0"/>
              </a:rPr>
              <a:t>”</a:t>
            </a:r>
            <a:r>
              <a:rPr lang="en-US" sz="1800" dirty="0">
                <a:latin typeface="Arial" charset="0"/>
              </a:rPr>
              <a:t> estimation</a:t>
            </a:r>
          </a:p>
          <a:p>
            <a:pPr lvl="2" eaLnBrk="1" hangingPunct="1">
              <a:lnSpc>
                <a:spcPct val="120000"/>
              </a:lnSpc>
              <a:spcBef>
                <a:spcPts val="0"/>
              </a:spcBef>
              <a:spcAft>
                <a:spcPts val="300"/>
              </a:spcAft>
              <a:buFont typeface="Arial" charset="0"/>
              <a:buChar char="•"/>
            </a:pPr>
            <a:r>
              <a:rPr lang="en-US" sz="1800" dirty="0">
                <a:latin typeface="Arial" charset="0"/>
              </a:rPr>
              <a:t>uses estimated proxy size (E) and actual development time for </a:t>
            </a:r>
            <a:r>
              <a:rPr lang="ja-JP" altLang="en-US" sz="1800" dirty="0">
                <a:latin typeface="Arial" charset="0"/>
              </a:rPr>
              <a:t>“</a:t>
            </a:r>
            <a:r>
              <a:rPr lang="en-US" sz="1800" i="1" dirty="0">
                <a:latin typeface="Arial" charset="0"/>
              </a:rPr>
              <a:t>time</a:t>
            </a:r>
            <a:r>
              <a:rPr lang="ja-JP" altLang="en-US" sz="1800" dirty="0">
                <a:latin typeface="Arial" charset="0"/>
              </a:rPr>
              <a:t>”</a:t>
            </a:r>
            <a:r>
              <a:rPr lang="en-US" sz="1800" dirty="0">
                <a:latin typeface="Arial" charset="0"/>
              </a:rPr>
              <a:t> estimation</a:t>
            </a:r>
          </a:p>
          <a:p>
            <a:pPr lvl="2" eaLnBrk="1" hangingPunct="1">
              <a:lnSpc>
                <a:spcPct val="120000"/>
              </a:lnSpc>
              <a:spcBef>
                <a:spcPts val="0"/>
              </a:spcBef>
              <a:spcAft>
                <a:spcPts val="300"/>
              </a:spcAft>
              <a:buFont typeface="Arial" charset="0"/>
              <a:buChar char="•"/>
            </a:pPr>
            <a:r>
              <a:rPr lang="en-US" sz="1800" dirty="0">
                <a:latin typeface="Arial" charset="0"/>
              </a:rPr>
              <a:t>evaluates correlation along with regression parameters </a:t>
            </a:r>
          </a:p>
          <a:p>
            <a:pPr lvl="1" eaLnBrk="1" hangingPunct="1">
              <a:lnSpc>
                <a:spcPct val="120000"/>
              </a:lnSpc>
              <a:spcBef>
                <a:spcPts val="0"/>
              </a:spcBef>
              <a:spcAft>
                <a:spcPts val="300"/>
              </a:spcAft>
              <a:buFont typeface="Arial" charset="0"/>
              <a:buChar char="•"/>
            </a:pPr>
            <a:r>
              <a:rPr lang="en-US" sz="1800" dirty="0">
                <a:latin typeface="Arial" charset="0"/>
              </a:rPr>
              <a:t>Method B uses</a:t>
            </a:r>
          </a:p>
          <a:p>
            <a:pPr lvl="2" eaLnBrk="1" hangingPunct="1">
              <a:lnSpc>
                <a:spcPct val="120000"/>
              </a:lnSpc>
              <a:spcBef>
                <a:spcPts val="0"/>
              </a:spcBef>
              <a:spcAft>
                <a:spcPts val="300"/>
              </a:spcAft>
              <a:buFont typeface="Arial" charset="0"/>
              <a:buChar char="•"/>
            </a:pPr>
            <a:r>
              <a:rPr lang="en-US" sz="1800" dirty="0">
                <a:latin typeface="Arial" charset="0"/>
              </a:rPr>
              <a:t>requires a minimum of 3 data points that correlate</a:t>
            </a:r>
          </a:p>
          <a:p>
            <a:pPr lvl="2" eaLnBrk="1" hangingPunct="1">
              <a:lnSpc>
                <a:spcPct val="120000"/>
              </a:lnSpc>
              <a:spcBef>
                <a:spcPts val="0"/>
              </a:spcBef>
              <a:spcAft>
                <a:spcPts val="300"/>
              </a:spcAft>
              <a:buFont typeface="Arial" charset="0"/>
              <a:buChar char="•"/>
            </a:pPr>
            <a:r>
              <a:rPr lang="en-US" sz="1800" dirty="0">
                <a:latin typeface="Arial" charset="0"/>
              </a:rPr>
              <a:t>plan A&amp;M and actual A&amp;M for </a:t>
            </a:r>
            <a:r>
              <a:rPr lang="ja-JP" altLang="en-US" sz="1800" dirty="0">
                <a:latin typeface="Arial" charset="0"/>
              </a:rPr>
              <a:t>“</a:t>
            </a:r>
            <a:r>
              <a:rPr lang="en-US" sz="1800" i="1" dirty="0">
                <a:latin typeface="Arial" charset="0"/>
              </a:rPr>
              <a:t>size</a:t>
            </a:r>
            <a:r>
              <a:rPr lang="ja-JP" altLang="en-US" sz="1800" dirty="0">
                <a:latin typeface="Arial" charset="0"/>
              </a:rPr>
              <a:t>”</a:t>
            </a:r>
            <a:r>
              <a:rPr lang="en-US" sz="1800" dirty="0">
                <a:latin typeface="Arial" charset="0"/>
              </a:rPr>
              <a:t> estimation</a:t>
            </a:r>
          </a:p>
          <a:p>
            <a:pPr lvl="2" eaLnBrk="1" hangingPunct="1">
              <a:lnSpc>
                <a:spcPct val="120000"/>
              </a:lnSpc>
              <a:spcBef>
                <a:spcPts val="0"/>
              </a:spcBef>
              <a:spcAft>
                <a:spcPts val="300"/>
              </a:spcAft>
              <a:buFont typeface="Arial" charset="0"/>
              <a:buChar char="•"/>
            </a:pPr>
            <a:r>
              <a:rPr lang="en-US" sz="1800" dirty="0">
                <a:latin typeface="Arial" charset="0"/>
              </a:rPr>
              <a:t>plan A&amp;M and actual development time for </a:t>
            </a:r>
            <a:r>
              <a:rPr lang="ja-JP" altLang="en-US" sz="1800" dirty="0">
                <a:latin typeface="Arial" charset="0"/>
              </a:rPr>
              <a:t>“</a:t>
            </a:r>
            <a:r>
              <a:rPr lang="en-US" sz="1800" i="1" dirty="0">
                <a:latin typeface="Arial" charset="0"/>
              </a:rPr>
              <a:t>time</a:t>
            </a:r>
            <a:r>
              <a:rPr lang="ja-JP" altLang="en-US" sz="1800" dirty="0">
                <a:latin typeface="Arial" charset="0"/>
              </a:rPr>
              <a:t>”</a:t>
            </a:r>
            <a:r>
              <a:rPr lang="en-US" sz="1800" dirty="0">
                <a:latin typeface="Arial" charset="0"/>
              </a:rPr>
              <a:t> estimation</a:t>
            </a:r>
          </a:p>
          <a:p>
            <a:pPr lvl="2" eaLnBrk="1" hangingPunct="1">
              <a:lnSpc>
                <a:spcPct val="120000"/>
              </a:lnSpc>
              <a:spcBef>
                <a:spcPts val="0"/>
              </a:spcBef>
              <a:spcAft>
                <a:spcPts val="300"/>
              </a:spcAft>
              <a:buFont typeface="Arial" charset="0"/>
              <a:buChar char="•"/>
            </a:pPr>
            <a:r>
              <a:rPr lang="en-US" sz="1800" dirty="0">
                <a:latin typeface="Arial" charset="0"/>
              </a:rPr>
              <a:t>evaluates correlation along with regression parameters </a:t>
            </a:r>
          </a:p>
          <a:p>
            <a:pPr lvl="1" eaLnBrk="1" hangingPunct="1">
              <a:lnSpc>
                <a:spcPct val="120000"/>
              </a:lnSpc>
              <a:spcBef>
                <a:spcPts val="0"/>
              </a:spcBef>
              <a:spcAft>
                <a:spcPts val="300"/>
              </a:spcAft>
              <a:buFont typeface="Arial" charset="0"/>
              <a:buChar char="•"/>
            </a:pPr>
            <a:r>
              <a:rPr lang="en-US" sz="1800" dirty="0">
                <a:latin typeface="Arial" charset="0"/>
              </a:rPr>
              <a:t>Method C uses averaging of historical data and does not use regression.</a:t>
            </a:r>
          </a:p>
          <a:p>
            <a:pPr lvl="1" eaLnBrk="1" hangingPunct="1">
              <a:lnSpc>
                <a:spcPct val="120000"/>
              </a:lnSpc>
              <a:spcBef>
                <a:spcPts val="0"/>
              </a:spcBef>
              <a:spcAft>
                <a:spcPts val="300"/>
              </a:spcAft>
              <a:buFont typeface="Arial" charset="0"/>
              <a:buChar char="•"/>
            </a:pPr>
            <a:r>
              <a:rPr lang="en-US" sz="1800" dirty="0">
                <a:latin typeface="Arial" charset="0"/>
              </a:rPr>
              <a:t>Method D uses </a:t>
            </a:r>
            <a:r>
              <a:rPr lang="ja-JP" altLang="en-US" sz="1800" dirty="0">
                <a:latin typeface="Arial" charset="0"/>
              </a:rPr>
              <a:t>“</a:t>
            </a:r>
            <a:r>
              <a:rPr lang="en-US" sz="1800" dirty="0">
                <a:latin typeface="Arial" charset="0"/>
              </a:rPr>
              <a:t>engineer</a:t>
            </a:r>
            <a:r>
              <a:rPr lang="ja-JP" altLang="en-US" sz="1800" dirty="0">
                <a:latin typeface="Arial" charset="0"/>
              </a:rPr>
              <a:t>’</a:t>
            </a:r>
            <a:r>
              <a:rPr lang="en-US" sz="1800" dirty="0">
                <a:latin typeface="Arial" charset="0"/>
              </a:rPr>
              <a:t>s best guess.</a:t>
            </a:r>
            <a:r>
              <a:rPr lang="ja-JP" altLang="en-US" sz="1800" dirty="0">
                <a:latin typeface="Arial" charset="0"/>
              </a:rPr>
              <a:t>”</a:t>
            </a:r>
            <a:endParaRPr lang="en-US" sz="1800" dirty="0">
              <a:latin typeface="Arial" charset="0"/>
            </a:endParaRPr>
          </a:p>
        </p:txBody>
      </p:sp>
      <p:pic>
        <p:nvPicPr>
          <p:cNvPr id="41988" name="Picture 3" descr="\\ns01\install\Office\ClipMedia\disk2\FILES\PFILES\MSOFFICE\MEDIA\CNTCD1\ClipArt1\j01496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64558" y="69753"/>
            <a:ext cx="923925" cy="11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5678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0" y="1"/>
            <a:ext cx="4002070" cy="292364"/>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600047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spcBef>
                <a:spcPts val="1200"/>
              </a:spcBef>
              <a:spcAft>
                <a:spcPct val="0"/>
              </a:spcAft>
            </a:pPr>
            <a:r>
              <a:rPr lang="en-US" sz="2400" dirty="0">
                <a:latin typeface="Arial" charset="0"/>
              </a:rPr>
              <a:t>The regression line represents the best fit (or smallest possible distance from the regression line to the data points).</a:t>
            </a:r>
          </a:p>
          <a:p>
            <a:pPr>
              <a:spcBef>
                <a:spcPts val="1200"/>
              </a:spcBef>
              <a:spcAft>
                <a:spcPct val="0"/>
              </a:spcAft>
            </a:pPr>
            <a:endParaRPr lang="en-US" sz="2400" dirty="0">
              <a:latin typeface="Arial" charset="0"/>
            </a:endParaRPr>
          </a:p>
          <a:p>
            <a:pPr>
              <a:spcBef>
                <a:spcPts val="1200"/>
              </a:spcBef>
              <a:spcAft>
                <a:spcPct val="0"/>
              </a:spcAft>
            </a:pPr>
            <a:r>
              <a:rPr lang="en-US" sz="2400" dirty="0">
                <a:latin typeface="Arial" charset="0"/>
              </a:rPr>
              <a:t>When we have only 2 data points, the regression line goes right through them for a perfect fit, but it is not meaningful.</a:t>
            </a:r>
          </a:p>
          <a:p>
            <a:pPr>
              <a:spcBef>
                <a:spcPts val="1200"/>
              </a:spcBef>
              <a:spcAft>
                <a:spcPct val="0"/>
              </a:spcAft>
            </a:pPr>
            <a:endParaRPr lang="en-US" sz="2400" dirty="0">
              <a:latin typeface="Arial" charset="0"/>
            </a:endParaRPr>
          </a:p>
          <a:p>
            <a:pPr>
              <a:spcBef>
                <a:spcPts val="1200"/>
              </a:spcBef>
              <a:spcAft>
                <a:spcPct val="0"/>
              </a:spcAft>
            </a:pPr>
            <a:r>
              <a:rPr lang="en-US" sz="2400" dirty="0">
                <a:latin typeface="Arial" charset="0"/>
              </a:rPr>
              <a:t>For the regression line to act as the predictor, we need more data points (at least 3)</a:t>
            </a:r>
            <a:r>
              <a:rPr lang="en-US" sz="2400" dirty="0" smtClean="0">
                <a:latin typeface="Arial" charset="0"/>
              </a:rPr>
              <a:t>.</a:t>
            </a:r>
            <a:endParaRPr lang="en-US" sz="2400" dirty="0">
              <a:latin typeface="Arial" charset="0"/>
            </a:endParaRPr>
          </a:p>
        </p:txBody>
      </p:sp>
      <p:sp>
        <p:nvSpPr>
          <p:cNvPr id="6146" name="Title 1"/>
          <p:cNvSpPr>
            <a:spLocks noGrp="1"/>
          </p:cNvSpPr>
          <p:nvPr>
            <p:ph type="title"/>
          </p:nvPr>
        </p:nvSpPr>
        <p:spPr/>
        <p:txBody>
          <a:bodyPr/>
          <a:lstStyle/>
          <a:p>
            <a:r>
              <a:rPr lang="en-US">
                <a:latin typeface="Arial" charset="0"/>
              </a:rPr>
              <a:t>Minimum Data for Using Regression</a:t>
            </a:r>
          </a:p>
        </p:txBody>
      </p:sp>
      <p:pic>
        <p:nvPicPr>
          <p:cNvPr id="6148" name="Picture 5" descr="RegressionLine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9223" y="967267"/>
            <a:ext cx="2478088" cy="2519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9" name="Picture 6" descr="RegressionLine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9848" y="3504092"/>
            <a:ext cx="2627313" cy="2671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51661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a:bodyPr>
          <a:lstStyle/>
          <a:p>
            <a:r>
              <a:rPr lang="en-US">
                <a:latin typeface="Arial" charset="0"/>
              </a:rPr>
              <a:t>Correlation						</a:t>
            </a:r>
          </a:p>
        </p:txBody>
      </p:sp>
      <p:sp>
        <p:nvSpPr>
          <p:cNvPr id="7171" name="Content Placeholder 2"/>
          <p:cNvSpPr>
            <a:spLocks noGrp="1"/>
          </p:cNvSpPr>
          <p:nvPr>
            <p:ph idx="1"/>
          </p:nvPr>
        </p:nvSpPr>
        <p:spPr/>
        <p:txBody>
          <a:bodyPr/>
          <a:lstStyle/>
          <a:p>
            <a:pPr marL="0" indent="0">
              <a:spcBef>
                <a:spcPts val="1200"/>
              </a:spcBef>
              <a:spcAft>
                <a:spcPct val="0"/>
              </a:spcAft>
            </a:pPr>
            <a:r>
              <a:rPr lang="en-US" sz="2000" dirty="0">
                <a:latin typeface="Arial" charset="0"/>
              </a:rPr>
              <a:t>Correlation (</a:t>
            </a:r>
            <a:r>
              <a:rPr lang="en-US" sz="2000" b="1" dirty="0">
                <a:latin typeface="Arial" charset="0"/>
              </a:rPr>
              <a:t>r</a:t>
            </a:r>
            <a:r>
              <a:rPr lang="en-US" sz="2000" dirty="0">
                <a:latin typeface="Arial" charset="0"/>
              </a:rPr>
              <a:t>) (a.k.a. Correlation Coefficient): Degree to which two sets of data are linearly related.</a:t>
            </a:r>
          </a:p>
          <a:p>
            <a:pPr marL="0" indent="0">
              <a:spcBef>
                <a:spcPts val="1200"/>
              </a:spcBef>
              <a:spcAft>
                <a:spcPct val="0"/>
              </a:spcAft>
            </a:pPr>
            <a:endParaRPr lang="en-US" sz="1200" dirty="0">
              <a:latin typeface="Arial" charset="0"/>
            </a:endParaRPr>
          </a:p>
          <a:p>
            <a:pPr marL="0" indent="0">
              <a:spcBef>
                <a:spcPts val="1200"/>
              </a:spcBef>
              <a:spcAft>
                <a:spcPct val="0"/>
              </a:spcAft>
            </a:pPr>
            <a:endParaRPr lang="en-US" sz="2000" dirty="0">
              <a:latin typeface="Arial" charset="0"/>
            </a:endParaRPr>
          </a:p>
          <a:p>
            <a:pPr marL="0" indent="0">
              <a:spcBef>
                <a:spcPts val="1200"/>
              </a:spcBef>
              <a:spcAft>
                <a:spcPct val="0"/>
              </a:spcAft>
            </a:pPr>
            <a:endParaRPr lang="en-US" sz="2000" dirty="0">
              <a:latin typeface="Arial" charset="0"/>
            </a:endParaRPr>
          </a:p>
          <a:p>
            <a:pPr marL="0" indent="0">
              <a:spcBef>
                <a:spcPts val="1200"/>
              </a:spcBef>
              <a:spcAft>
                <a:spcPct val="0"/>
              </a:spcAft>
            </a:pPr>
            <a:endParaRPr lang="en-US" sz="2000" dirty="0">
              <a:latin typeface="Arial" charset="0"/>
            </a:endParaRPr>
          </a:p>
          <a:p>
            <a:pPr marL="0" indent="0">
              <a:spcBef>
                <a:spcPts val="1200"/>
              </a:spcBef>
              <a:spcAft>
                <a:spcPct val="0"/>
              </a:spcAft>
            </a:pPr>
            <a:endParaRPr lang="en-US" sz="2000" dirty="0">
              <a:latin typeface="Arial" charset="0"/>
            </a:endParaRPr>
          </a:p>
          <a:p>
            <a:pPr marL="0" indent="0">
              <a:spcBef>
                <a:spcPts val="1200"/>
              </a:spcBef>
              <a:spcAft>
                <a:spcPct val="0"/>
              </a:spcAft>
            </a:pPr>
            <a:endParaRPr lang="en-US" sz="2000" dirty="0">
              <a:latin typeface="Arial" charset="0"/>
            </a:endParaRPr>
          </a:p>
          <a:p>
            <a:pPr marL="0" indent="0">
              <a:spcBef>
                <a:spcPts val="1200"/>
              </a:spcBef>
              <a:spcAft>
                <a:spcPct val="0"/>
              </a:spcAft>
            </a:pPr>
            <a:r>
              <a:rPr lang="en-US" sz="2000" dirty="0">
                <a:latin typeface="Arial" charset="0"/>
              </a:rPr>
              <a:t>Correlation squared (</a:t>
            </a:r>
            <a:r>
              <a:rPr lang="en-US" sz="2000" b="1" dirty="0">
                <a:latin typeface="Arial" charset="0"/>
              </a:rPr>
              <a:t>r</a:t>
            </a:r>
            <a:r>
              <a:rPr lang="en-US" sz="2000" b="1" baseline="30000" dirty="0">
                <a:latin typeface="Arial" charset="0"/>
              </a:rPr>
              <a:t>2</a:t>
            </a:r>
            <a:r>
              <a:rPr lang="en-US" sz="2000" dirty="0">
                <a:latin typeface="Arial" charset="0"/>
              </a:rPr>
              <a:t>): Descriptive measure between zero and one, indicating how good one term is at predicting another.</a:t>
            </a:r>
          </a:p>
          <a:p>
            <a:pPr marL="0" indent="0">
              <a:spcBef>
                <a:spcPts val="1200"/>
              </a:spcBef>
              <a:spcAft>
                <a:spcPct val="0"/>
              </a:spcAft>
            </a:pPr>
            <a:r>
              <a:rPr lang="en-US" sz="2000" dirty="0">
                <a:latin typeface="Arial" charset="0"/>
              </a:rPr>
              <a:t>An </a:t>
            </a:r>
            <a:r>
              <a:rPr lang="en-US" sz="2000" b="1" dirty="0">
                <a:latin typeface="Arial" charset="0"/>
              </a:rPr>
              <a:t>r</a:t>
            </a:r>
            <a:r>
              <a:rPr lang="en-US" sz="2000" b="1" baseline="30000" dirty="0">
                <a:latin typeface="Arial" charset="0"/>
              </a:rPr>
              <a:t>2</a:t>
            </a:r>
            <a:r>
              <a:rPr lang="en-US" sz="2000" dirty="0">
                <a:latin typeface="Arial" charset="0"/>
              </a:rPr>
              <a:t> of 1 is considered a perfect fit.</a:t>
            </a:r>
            <a:r>
              <a:rPr lang="en-US" dirty="0">
                <a:latin typeface="Arial" charset="0"/>
              </a:rPr>
              <a:t> </a:t>
            </a:r>
          </a:p>
          <a:p>
            <a:pPr marL="0" indent="0">
              <a:spcBef>
                <a:spcPts val="1200"/>
              </a:spcBef>
            </a:pPr>
            <a:r>
              <a:rPr lang="en-US" sz="2000" dirty="0">
                <a:latin typeface="Arial" charset="0"/>
              </a:rPr>
              <a:t>To use methods A &amp; B, an </a:t>
            </a:r>
            <a:r>
              <a:rPr lang="en-US" sz="2000" b="1" dirty="0">
                <a:latin typeface="Arial" charset="0"/>
              </a:rPr>
              <a:t>r</a:t>
            </a:r>
            <a:r>
              <a:rPr lang="en-US" sz="2000" b="1" baseline="30000" dirty="0">
                <a:latin typeface="Arial" charset="0"/>
              </a:rPr>
              <a:t>2</a:t>
            </a:r>
            <a:r>
              <a:rPr lang="en-US" sz="2000" dirty="0">
                <a:latin typeface="Arial" charset="0"/>
              </a:rPr>
              <a:t> of 0.5 or higher is required.</a:t>
            </a:r>
          </a:p>
        </p:txBody>
      </p:sp>
      <p:graphicFrame>
        <p:nvGraphicFramePr>
          <p:cNvPr id="4" name="Chart 3"/>
          <p:cNvGraphicFramePr/>
          <p:nvPr>
            <p:extLst>
              <p:ext uri="{D42A27DB-BD31-4B8C-83A1-F6EECF244321}">
                <p14:modId xmlns:p14="http://schemas.microsoft.com/office/powerpoint/2010/main" val="1496368695"/>
              </p:ext>
            </p:extLst>
          </p:nvPr>
        </p:nvGraphicFramePr>
        <p:xfrm>
          <a:off x="419155" y="1803211"/>
          <a:ext cx="3003191" cy="234044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1300510011"/>
              </p:ext>
            </p:extLst>
          </p:nvPr>
        </p:nvGraphicFramePr>
        <p:xfrm>
          <a:off x="4167950" y="1813372"/>
          <a:ext cx="3051898" cy="2319891"/>
        </p:xfrm>
        <a:graphic>
          <a:graphicData uri="http://schemas.openxmlformats.org/drawingml/2006/chart">
            <c:chart xmlns:c="http://schemas.openxmlformats.org/drawingml/2006/chart" xmlns:r="http://schemas.openxmlformats.org/officeDocument/2006/relationships" r:id="rId4"/>
          </a:graphicData>
        </a:graphic>
      </p:graphicFrame>
      <p:sp>
        <p:nvSpPr>
          <p:cNvPr id="7174" name="TextBox 6"/>
          <p:cNvSpPr txBox="1">
            <a:spLocks noChangeArrowheads="1"/>
          </p:cNvSpPr>
          <p:nvPr/>
        </p:nvSpPr>
        <p:spPr bwMode="auto">
          <a:xfrm>
            <a:off x="4297431" y="4156687"/>
            <a:ext cx="312578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a:t>Negative Relationship (r = -1)</a:t>
            </a:r>
          </a:p>
        </p:txBody>
      </p:sp>
      <p:sp>
        <p:nvSpPr>
          <p:cNvPr id="7175" name="TextBox 7"/>
          <p:cNvSpPr txBox="1">
            <a:spLocks noChangeArrowheads="1"/>
          </p:cNvSpPr>
          <p:nvPr/>
        </p:nvSpPr>
        <p:spPr bwMode="auto">
          <a:xfrm>
            <a:off x="490606" y="4128112"/>
            <a:ext cx="3124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algn="ctr" eaLnBrk="1" hangingPunct="1">
              <a:spcBef>
                <a:spcPct val="30000"/>
              </a:spcBef>
            </a:pPr>
            <a:r>
              <a:rPr lang="en-US" sz="1200" b="1"/>
              <a:t>Positive Relationship (r = +1)</a:t>
            </a:r>
          </a:p>
        </p:txBody>
      </p:sp>
    </p:spTree>
    <p:extLst>
      <p:ext uri="{BB962C8B-B14F-4D97-AF65-F5344CB8AC3E}">
        <p14:creationId xmlns:p14="http://schemas.microsoft.com/office/powerpoint/2010/main" val="2444159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atin typeface="Arial" charset="0"/>
              </a:rPr>
              <a:t>Correlation &amp; Significance</a:t>
            </a:r>
          </a:p>
        </p:txBody>
      </p:sp>
      <p:sp>
        <p:nvSpPr>
          <p:cNvPr id="8195" name="Content Placeholder 2"/>
          <p:cNvSpPr>
            <a:spLocks noGrp="1"/>
          </p:cNvSpPr>
          <p:nvPr>
            <p:ph idx="1"/>
          </p:nvPr>
        </p:nvSpPr>
        <p:spPr/>
        <p:txBody>
          <a:bodyPr/>
          <a:lstStyle/>
          <a:p>
            <a:pPr marL="0" indent="0">
              <a:spcBef>
                <a:spcPts val="1200"/>
              </a:spcBef>
              <a:spcAft>
                <a:spcPct val="0"/>
              </a:spcAft>
            </a:pPr>
            <a:r>
              <a:rPr lang="en-US" sz="2000" dirty="0">
                <a:latin typeface="Arial" charset="0"/>
              </a:rPr>
              <a:t>Significance is a measure that indicates the probability that the correlation occurred by chance.</a:t>
            </a:r>
          </a:p>
        </p:txBody>
      </p:sp>
      <p:graphicFrame>
        <p:nvGraphicFramePr>
          <p:cNvPr id="4" name="Chart 3"/>
          <p:cNvGraphicFramePr/>
          <p:nvPr>
            <p:extLst>
              <p:ext uri="{D42A27DB-BD31-4B8C-83A1-F6EECF244321}">
                <p14:modId xmlns:p14="http://schemas.microsoft.com/office/powerpoint/2010/main" val="621503241"/>
              </p:ext>
            </p:extLst>
          </p:nvPr>
        </p:nvGraphicFramePr>
        <p:xfrm>
          <a:off x="261018" y="4041493"/>
          <a:ext cx="3939909" cy="22798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465441283"/>
              </p:ext>
            </p:extLst>
          </p:nvPr>
        </p:nvGraphicFramePr>
        <p:xfrm>
          <a:off x="261018" y="1967470"/>
          <a:ext cx="3869211" cy="2155928"/>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5"/>
          <p:cNvSpPr txBox="1">
            <a:spLocks noChangeArrowheads="1"/>
          </p:cNvSpPr>
          <p:nvPr/>
        </p:nvSpPr>
        <p:spPr bwMode="auto">
          <a:xfrm>
            <a:off x="4614863" y="2042915"/>
            <a:ext cx="4097337" cy="283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rIns="0">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eaLnBrk="1" hangingPunct="1">
              <a:spcBef>
                <a:spcPct val="30000"/>
              </a:spcBef>
            </a:pPr>
            <a:r>
              <a:rPr lang="en-US" sz="2000" dirty="0"/>
              <a:t>When the number of items in the data set grows, correlation tends to be reliable. When this is the case, pay attention to correlation.</a:t>
            </a:r>
          </a:p>
          <a:p>
            <a:pPr algn="ctr" eaLnBrk="1" hangingPunct="1">
              <a:spcBef>
                <a:spcPct val="30000"/>
              </a:spcBef>
            </a:pPr>
            <a:endParaRPr lang="en-US" sz="2000" dirty="0"/>
          </a:p>
          <a:p>
            <a:pPr eaLnBrk="1" hangingPunct="1">
              <a:spcBef>
                <a:spcPct val="30000"/>
              </a:spcBef>
            </a:pPr>
            <a:endParaRPr lang="en-US" sz="2000" dirty="0"/>
          </a:p>
          <a:p>
            <a:pPr eaLnBrk="1" hangingPunct="1">
              <a:spcBef>
                <a:spcPct val="30000"/>
              </a:spcBef>
            </a:pPr>
            <a:r>
              <a:rPr lang="en-US" sz="2000" dirty="0"/>
              <a:t>When the number of data points is small, pay attention to significance.</a:t>
            </a:r>
          </a:p>
        </p:txBody>
      </p:sp>
    </p:spTree>
    <p:extLst>
      <p:ext uri="{BB962C8B-B14F-4D97-AF65-F5344CB8AC3E}">
        <p14:creationId xmlns:p14="http://schemas.microsoft.com/office/powerpoint/2010/main" val="2889639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eaLnBrk="1" hangingPunct="1"/>
            <a:r>
              <a:rPr lang="en-US">
                <a:latin typeface="Arial" charset="0"/>
              </a:rPr>
              <a:t>Adjusting Estimates with Linear Regression </a:t>
            </a:r>
          </a:p>
        </p:txBody>
      </p:sp>
      <p:sp>
        <p:nvSpPr>
          <p:cNvPr id="2" name="Content Placeholder 1"/>
          <p:cNvSpPr>
            <a:spLocks noGrp="1"/>
          </p:cNvSpPr>
          <p:nvPr>
            <p:ph idx="1"/>
          </p:nvPr>
        </p:nvSpPr>
        <p:spPr>
          <a:xfrm>
            <a:off x="401933" y="3115509"/>
            <a:ext cx="8320035" cy="2980492"/>
          </a:xfrm>
        </p:spPr>
        <p:txBody>
          <a:bodyPr>
            <a:normAutofit fontScale="70000" lnSpcReduction="20000"/>
          </a:bodyPr>
          <a:lstStyle/>
          <a:p>
            <a:pPr>
              <a:buSzPct val="70000"/>
            </a:pPr>
            <a:r>
              <a:rPr lang="en-US" sz="2400" dirty="0"/>
              <a:t>In </a:t>
            </a:r>
            <a:r>
              <a:rPr lang="en-US" sz="2400" b="1" dirty="0"/>
              <a:t>PROBE</a:t>
            </a:r>
            <a:r>
              <a:rPr lang="en-US" sz="2400" dirty="0"/>
              <a:t> </a:t>
            </a:r>
            <a:r>
              <a:rPr lang="ja-JP" altLang="en-US" sz="2400" dirty="0"/>
              <a:t>“</a:t>
            </a:r>
            <a:r>
              <a:rPr lang="en-US" sz="2400" b="1" dirty="0"/>
              <a:t>y = mx + b</a:t>
            </a:r>
            <a:r>
              <a:rPr lang="ja-JP" altLang="en-US" sz="2400" dirty="0"/>
              <a:t>”</a:t>
            </a:r>
            <a:r>
              <a:rPr lang="en-US" sz="2400" dirty="0"/>
              <a:t> equates to:</a:t>
            </a:r>
          </a:p>
          <a:p>
            <a:pPr>
              <a:buSzPct val="70000"/>
            </a:pPr>
            <a:r>
              <a:rPr lang="en-US" sz="2400" b="1" dirty="0"/>
              <a:t>   y</a:t>
            </a:r>
            <a:r>
              <a:rPr lang="en-US" sz="2400" dirty="0"/>
              <a:t> (adjusted estimate) = </a:t>
            </a:r>
            <a:r>
              <a:rPr lang="en-US" sz="2400" b="1" dirty="0"/>
              <a:t>b</a:t>
            </a:r>
            <a:r>
              <a:rPr lang="en-US" sz="2400" dirty="0"/>
              <a:t> (</a:t>
            </a:r>
            <a:r>
              <a:rPr lang="en-US" sz="2400" dirty="0">
                <a:latin typeface="Symbol" charset="0"/>
              </a:rPr>
              <a:t>b</a:t>
            </a:r>
            <a:r>
              <a:rPr lang="en-US" sz="2400" baseline="-25000" dirty="0"/>
              <a:t>0</a:t>
            </a:r>
            <a:r>
              <a:rPr lang="en-US" sz="2400" dirty="0"/>
              <a:t>)</a:t>
            </a:r>
            <a:r>
              <a:rPr lang="en-US" sz="2400" b="1" dirty="0"/>
              <a:t> + m </a:t>
            </a:r>
            <a:r>
              <a:rPr lang="en-US" sz="2400" dirty="0"/>
              <a:t>(</a:t>
            </a:r>
            <a:r>
              <a:rPr lang="en-US" sz="2400" dirty="0">
                <a:latin typeface="Symbol" charset="0"/>
              </a:rPr>
              <a:t>b</a:t>
            </a:r>
            <a:r>
              <a:rPr lang="en-US" sz="2400" baseline="-25000" dirty="0"/>
              <a:t>1</a:t>
            </a:r>
            <a:r>
              <a:rPr lang="en-US" sz="2400" dirty="0"/>
              <a:t>)</a:t>
            </a:r>
            <a:r>
              <a:rPr lang="en-US" sz="2400" b="1" dirty="0"/>
              <a:t> * x </a:t>
            </a:r>
            <a:r>
              <a:rPr lang="en-US" sz="2400" dirty="0"/>
              <a:t>(Estimated Proxy Size)</a:t>
            </a:r>
          </a:p>
          <a:p>
            <a:pPr>
              <a:buSzPct val="70000"/>
            </a:pPr>
            <a:r>
              <a:rPr lang="en-US" sz="2400" b="1" u="sng" dirty="0"/>
              <a:t>P</a:t>
            </a:r>
            <a:r>
              <a:rPr lang="en-US" sz="2400" b="1" dirty="0"/>
              <a:t>rojected  Added and Modified Size = </a:t>
            </a:r>
            <a:r>
              <a:rPr lang="en-US" sz="2400" b="1" dirty="0">
                <a:latin typeface="Symbol" charset="0"/>
              </a:rPr>
              <a:t>b</a:t>
            </a:r>
            <a:r>
              <a:rPr lang="en-US" sz="2400" b="1" baseline="-25000" dirty="0"/>
              <a:t>0</a:t>
            </a:r>
            <a:r>
              <a:rPr lang="en-US" sz="2400" b="1" dirty="0"/>
              <a:t> + </a:t>
            </a:r>
            <a:r>
              <a:rPr lang="en-US" sz="2400" b="1" dirty="0">
                <a:latin typeface="Symbol" charset="0"/>
              </a:rPr>
              <a:t>b</a:t>
            </a:r>
            <a:r>
              <a:rPr lang="en-US" sz="2400" b="1" baseline="-25000" dirty="0"/>
              <a:t>1</a:t>
            </a:r>
            <a:r>
              <a:rPr lang="en-US" sz="2400" b="1" dirty="0"/>
              <a:t> * estimated proxy size</a:t>
            </a:r>
          </a:p>
          <a:p>
            <a:pPr>
              <a:buSzPct val="70000"/>
            </a:pPr>
            <a:r>
              <a:rPr lang="en-US" sz="2400" b="1" dirty="0">
                <a:latin typeface="Symbol" charset="0"/>
              </a:rPr>
              <a:t>b</a:t>
            </a:r>
            <a:r>
              <a:rPr lang="en-US" sz="2400" b="1" baseline="-25000" dirty="0"/>
              <a:t>0</a:t>
            </a:r>
            <a:r>
              <a:rPr lang="en-US" sz="2400" dirty="0"/>
              <a:t> is a constant bias in the size, e.g., overhead LOC and/or constant estimating bias</a:t>
            </a:r>
          </a:p>
          <a:p>
            <a:pPr>
              <a:buSzPct val="70000"/>
            </a:pPr>
            <a:r>
              <a:rPr lang="en-US" sz="2400" b="1" dirty="0">
                <a:latin typeface="Symbol" charset="0"/>
              </a:rPr>
              <a:t>b</a:t>
            </a:r>
            <a:r>
              <a:rPr lang="en-US" sz="2400" b="1" baseline="-25000" dirty="0"/>
              <a:t>1</a:t>
            </a:r>
            <a:r>
              <a:rPr lang="en-US" sz="2400" dirty="0"/>
              <a:t> is the factor for the ratio of under-estimates and over-estimates</a:t>
            </a:r>
          </a:p>
          <a:p>
            <a:pPr>
              <a:spcBef>
                <a:spcPts val="600"/>
              </a:spcBef>
              <a:buSzPct val="70000"/>
            </a:pPr>
            <a:endParaRPr lang="en-US" sz="1050" b="1" dirty="0"/>
          </a:p>
          <a:p>
            <a:pPr>
              <a:buSzPct val="70000"/>
            </a:pPr>
            <a:r>
              <a:rPr lang="en-US" sz="2400" b="1" dirty="0"/>
              <a:t>Estimated Development Time = </a:t>
            </a:r>
            <a:r>
              <a:rPr lang="en-US" sz="2400" b="1" dirty="0">
                <a:latin typeface="Symbol" charset="0"/>
              </a:rPr>
              <a:t>b</a:t>
            </a:r>
            <a:r>
              <a:rPr lang="en-US" sz="2400" b="1" baseline="-25000" dirty="0"/>
              <a:t>0</a:t>
            </a:r>
            <a:r>
              <a:rPr lang="en-US" sz="2400" b="1" dirty="0"/>
              <a:t> + </a:t>
            </a:r>
            <a:r>
              <a:rPr lang="en-US" sz="2400" b="1" dirty="0">
                <a:latin typeface="Symbol" charset="0"/>
              </a:rPr>
              <a:t>b</a:t>
            </a:r>
            <a:r>
              <a:rPr lang="en-US" sz="2400" b="1" baseline="-25000" dirty="0"/>
              <a:t>1</a:t>
            </a:r>
            <a:r>
              <a:rPr lang="en-US" sz="2400" b="1" dirty="0"/>
              <a:t> * estimated proxy size</a:t>
            </a:r>
          </a:p>
          <a:p>
            <a:pPr>
              <a:buSzPct val="70000"/>
            </a:pPr>
            <a:r>
              <a:rPr lang="en-US" sz="2400" b="1" dirty="0">
                <a:latin typeface="Symbol" charset="0"/>
              </a:rPr>
              <a:t>b</a:t>
            </a:r>
            <a:r>
              <a:rPr lang="en-US" sz="2400" b="1" baseline="-25000" dirty="0"/>
              <a:t>0</a:t>
            </a:r>
            <a:r>
              <a:rPr lang="en-US" sz="2400" dirty="0"/>
              <a:t> is a constant bias in the estimated time, e.g., overhead time and/or constant estimating bias</a:t>
            </a:r>
          </a:p>
          <a:p>
            <a:pPr>
              <a:buSzPct val="70000"/>
            </a:pPr>
            <a:r>
              <a:rPr lang="en-US" sz="2400" b="1" dirty="0">
                <a:latin typeface="Symbol" charset="0"/>
              </a:rPr>
              <a:t>b</a:t>
            </a:r>
            <a:r>
              <a:rPr lang="en-US" sz="2400" b="1" baseline="-25000" dirty="0"/>
              <a:t>1</a:t>
            </a:r>
            <a:r>
              <a:rPr lang="en-US" sz="2400" dirty="0"/>
              <a:t> is the average additional time to develop one line of code</a:t>
            </a:r>
          </a:p>
          <a:p>
            <a:endParaRPr lang="en-US" dirty="0"/>
          </a:p>
        </p:txBody>
      </p:sp>
      <p:sp>
        <p:nvSpPr>
          <p:cNvPr id="14" name="Rectangle 4"/>
          <p:cNvSpPr txBox="1">
            <a:spLocks noChangeArrowheads="1"/>
          </p:cNvSpPr>
          <p:nvPr/>
        </p:nvSpPr>
        <p:spPr bwMode="gray">
          <a:xfrm>
            <a:off x="388938" y="1069134"/>
            <a:ext cx="4030662" cy="692150"/>
          </a:xfrm>
          <a:prstGeom prst="rect">
            <a:avLst/>
          </a:prstGeom>
          <a:noFill/>
          <a:ln w="9525">
            <a:noFill/>
            <a:miter lim="800000"/>
            <a:headEnd/>
            <a:tailEnd/>
          </a:ln>
          <a:effectLst/>
        </p:spPr>
        <p:txBody>
          <a:bodyPr lIns="0" tIns="0" rIns="0" bIns="0"/>
          <a:lstStyle/>
          <a:p>
            <a:pPr>
              <a:spcBef>
                <a:spcPts val="1200"/>
              </a:spcBef>
              <a:spcAft>
                <a:spcPts val="0"/>
              </a:spcAft>
              <a:buSzPct val="70000"/>
              <a:defRPr/>
            </a:pPr>
            <a:r>
              <a:rPr lang="en-US" sz="1900" b="1" kern="0" dirty="0">
                <a:latin typeface="Arial"/>
                <a:ea typeface="+mn-ea"/>
                <a:cs typeface="Arial"/>
              </a:rPr>
              <a:t>PROBE</a:t>
            </a:r>
            <a:r>
              <a:rPr lang="en-US" sz="1900" kern="0" dirty="0">
                <a:latin typeface="Arial"/>
                <a:ea typeface="+mn-ea"/>
                <a:cs typeface="Arial"/>
              </a:rPr>
              <a:t> methods A &amp; B  calculate the trend line with linear regression:</a:t>
            </a:r>
          </a:p>
        </p:txBody>
      </p:sp>
      <p:graphicFrame>
        <p:nvGraphicFramePr>
          <p:cNvPr id="5" name="Chart 4"/>
          <p:cNvGraphicFramePr/>
          <p:nvPr>
            <p:extLst>
              <p:ext uri="{D42A27DB-BD31-4B8C-83A1-F6EECF244321}">
                <p14:modId xmlns:p14="http://schemas.microsoft.com/office/powerpoint/2010/main" val="4019958039"/>
              </p:ext>
            </p:extLst>
          </p:nvPr>
        </p:nvGraphicFramePr>
        <p:xfrm>
          <a:off x="4486275" y="977768"/>
          <a:ext cx="4263357" cy="2558014"/>
        </p:xfrm>
        <a:graphic>
          <a:graphicData uri="http://schemas.openxmlformats.org/drawingml/2006/chart">
            <c:chart xmlns:c="http://schemas.openxmlformats.org/drawingml/2006/chart" xmlns:r="http://schemas.openxmlformats.org/officeDocument/2006/relationships" r:id="rId3"/>
          </a:graphicData>
        </a:graphic>
      </p:graphicFrame>
      <p:sp>
        <p:nvSpPr>
          <p:cNvPr id="9221" name="Rectangle 4"/>
          <p:cNvSpPr txBox="1">
            <a:spLocks noChangeArrowheads="1"/>
          </p:cNvSpPr>
          <p:nvPr/>
        </p:nvSpPr>
        <p:spPr bwMode="gray">
          <a:xfrm>
            <a:off x="223838" y="4794250"/>
            <a:ext cx="8555037" cy="1757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eaLnBrk="1" hangingPunct="1">
              <a:buSzPct val="70000"/>
            </a:pPr>
            <a:endParaRPr lang="en-US" sz="1600" dirty="0"/>
          </a:p>
        </p:txBody>
      </p:sp>
    </p:spTree>
    <p:extLst>
      <p:ext uri="{BB962C8B-B14F-4D97-AF65-F5344CB8AC3E}">
        <p14:creationId xmlns:p14="http://schemas.microsoft.com/office/powerpoint/2010/main" val="3919205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RegressionLine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49350"/>
            <a:ext cx="4153129" cy="43050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43" name="Title 1"/>
          <p:cNvSpPr>
            <a:spLocks noGrp="1"/>
          </p:cNvSpPr>
          <p:nvPr>
            <p:ph type="title"/>
          </p:nvPr>
        </p:nvSpPr>
        <p:spPr/>
        <p:txBody>
          <a:bodyPr>
            <a:normAutofit/>
          </a:bodyPr>
          <a:lstStyle/>
          <a:p>
            <a:r>
              <a:rPr lang="en-US">
                <a:latin typeface="Arial" charset="0"/>
              </a:rPr>
              <a:t>What Do Negative </a:t>
            </a:r>
            <a:r>
              <a:rPr lang="en-US">
                <a:latin typeface="Symbol" charset="0"/>
              </a:rPr>
              <a:t>b</a:t>
            </a:r>
            <a:r>
              <a:rPr lang="en-US" baseline="-25000">
                <a:latin typeface="Arial" charset="0"/>
              </a:rPr>
              <a:t>0</a:t>
            </a:r>
            <a:r>
              <a:rPr lang="en-US">
                <a:latin typeface="Arial" charset="0"/>
              </a:rPr>
              <a:t> and </a:t>
            </a:r>
            <a:r>
              <a:rPr lang="en-US">
                <a:latin typeface="Symbol" charset="0"/>
              </a:rPr>
              <a:t>b</a:t>
            </a:r>
            <a:r>
              <a:rPr lang="en-US" baseline="-25000">
                <a:latin typeface="Arial" charset="0"/>
              </a:rPr>
              <a:t>1</a:t>
            </a:r>
            <a:r>
              <a:rPr lang="en-US">
                <a:latin typeface="Arial" charset="0"/>
              </a:rPr>
              <a:t> Mean?</a:t>
            </a:r>
            <a:r>
              <a:rPr lang="en-US" baseline="-25000">
                <a:latin typeface="Arial" charset="0"/>
              </a:rPr>
              <a:t>  </a:t>
            </a:r>
            <a:endParaRPr lang="en-US">
              <a:latin typeface="Arial" charset="0"/>
            </a:endParaRPr>
          </a:p>
        </p:txBody>
      </p:sp>
      <p:sp>
        <p:nvSpPr>
          <p:cNvPr id="2" name="Content Placeholder 1"/>
          <p:cNvSpPr>
            <a:spLocks noGrp="1"/>
          </p:cNvSpPr>
          <p:nvPr>
            <p:ph sz="half" idx="1"/>
          </p:nvPr>
        </p:nvSpPr>
        <p:spPr>
          <a:xfrm>
            <a:off x="4659216" y="1076897"/>
            <a:ext cx="4065683" cy="5135845"/>
          </a:xfrm>
        </p:spPr>
        <p:txBody>
          <a:bodyPr>
            <a:noAutofit/>
          </a:bodyPr>
          <a:lstStyle/>
          <a:p>
            <a:pPr>
              <a:spcBef>
                <a:spcPts val="1200"/>
              </a:spcBef>
              <a:spcAft>
                <a:spcPct val="0"/>
              </a:spcAft>
            </a:pPr>
            <a:r>
              <a:rPr lang="en-US" sz="1900" dirty="0">
                <a:latin typeface="Arial" charset="0"/>
              </a:rPr>
              <a:t>The y-intercept (</a:t>
            </a:r>
            <a:r>
              <a:rPr lang="en-US" sz="1900" dirty="0">
                <a:latin typeface="Symbol" charset="0"/>
              </a:rPr>
              <a:t>b</a:t>
            </a:r>
            <a:r>
              <a:rPr lang="en-US" sz="1900" baseline="-25000" dirty="0">
                <a:latin typeface="Arial" charset="0"/>
              </a:rPr>
              <a:t>0</a:t>
            </a:r>
            <a:r>
              <a:rPr lang="en-US" sz="1900" dirty="0">
                <a:latin typeface="Arial" charset="0"/>
              </a:rPr>
              <a:t>) represents overhead and constant estimating bias.</a:t>
            </a:r>
          </a:p>
          <a:p>
            <a:pPr>
              <a:spcBef>
                <a:spcPts val="1200"/>
              </a:spcBef>
              <a:spcAft>
                <a:spcPct val="0"/>
              </a:spcAft>
            </a:pPr>
            <a:r>
              <a:rPr lang="en-US" sz="1900" dirty="0">
                <a:latin typeface="Arial" charset="0"/>
              </a:rPr>
              <a:t>While overhead can only be positive, constant estimating bias can be negative due to a strong bias towards over-estimating. </a:t>
            </a:r>
          </a:p>
          <a:p>
            <a:pPr>
              <a:spcBef>
                <a:spcPts val="1200"/>
              </a:spcBef>
              <a:spcAft>
                <a:spcPct val="0"/>
              </a:spcAft>
            </a:pPr>
            <a:r>
              <a:rPr lang="en-US" sz="1900" b="1" dirty="0">
                <a:latin typeface="Arial" charset="0"/>
              </a:rPr>
              <a:t>Only small, relative to the final estimate, negative values of </a:t>
            </a:r>
            <a:r>
              <a:rPr lang="en-US" sz="1900" b="1" dirty="0">
                <a:latin typeface="Symbol" charset="0"/>
              </a:rPr>
              <a:t>b</a:t>
            </a:r>
            <a:r>
              <a:rPr lang="en-US" sz="1900" b="1" baseline="-25000" dirty="0">
                <a:latin typeface="Arial" charset="0"/>
              </a:rPr>
              <a:t>0</a:t>
            </a:r>
            <a:r>
              <a:rPr lang="en-US" sz="1900" b="1" dirty="0">
                <a:latin typeface="Arial" charset="0"/>
              </a:rPr>
              <a:t> </a:t>
            </a:r>
            <a:r>
              <a:rPr lang="en-US" sz="1900" b="1" dirty="0" smtClean="0">
                <a:latin typeface="Arial" charset="0"/>
              </a:rPr>
              <a:t/>
            </a:r>
            <a:br>
              <a:rPr lang="en-US" sz="1900" b="1" dirty="0" smtClean="0">
                <a:latin typeface="Arial" charset="0"/>
              </a:rPr>
            </a:br>
            <a:r>
              <a:rPr lang="en-US" sz="1900" b="1" dirty="0" smtClean="0">
                <a:latin typeface="Arial" charset="0"/>
              </a:rPr>
              <a:t>are </a:t>
            </a:r>
            <a:r>
              <a:rPr lang="en-US" sz="1900" b="1" dirty="0">
                <a:latin typeface="Arial" charset="0"/>
              </a:rPr>
              <a:t>acceptable</a:t>
            </a:r>
            <a:r>
              <a:rPr lang="en-US" sz="1900" dirty="0" smtClean="0">
                <a:latin typeface="Arial" charset="0"/>
              </a:rPr>
              <a:t>.</a:t>
            </a:r>
            <a:endParaRPr lang="en-US" sz="1900" dirty="0">
              <a:latin typeface="Arial" charset="0"/>
            </a:endParaRPr>
          </a:p>
          <a:p>
            <a:pPr>
              <a:spcBef>
                <a:spcPts val="1200"/>
              </a:spcBef>
              <a:spcAft>
                <a:spcPct val="0"/>
              </a:spcAft>
            </a:pPr>
            <a:r>
              <a:rPr lang="en-US" sz="1900" dirty="0">
                <a:latin typeface="Arial" charset="0"/>
              </a:rPr>
              <a:t>Negative slope (</a:t>
            </a:r>
            <a:r>
              <a:rPr lang="en-US" sz="1900" dirty="0">
                <a:latin typeface="Symbol" charset="0"/>
              </a:rPr>
              <a:t>b</a:t>
            </a:r>
            <a:r>
              <a:rPr lang="en-US" sz="1900" baseline="-25000" dirty="0">
                <a:latin typeface="Arial" charset="0"/>
              </a:rPr>
              <a:t>1</a:t>
            </a:r>
            <a:r>
              <a:rPr lang="en-US" sz="1900" dirty="0">
                <a:latin typeface="Arial" charset="0"/>
              </a:rPr>
              <a:t>) means that as the proxy size estimate increases, the size and/or effort decreases! This should not be true, thus </a:t>
            </a:r>
            <a:r>
              <a:rPr lang="en-US" sz="1900" b="1" dirty="0">
                <a:latin typeface="Arial" charset="0"/>
              </a:rPr>
              <a:t>negative values for </a:t>
            </a:r>
            <a:r>
              <a:rPr lang="en-US" sz="1900" b="1" dirty="0">
                <a:latin typeface="Symbol" charset="0"/>
              </a:rPr>
              <a:t>b</a:t>
            </a:r>
            <a:r>
              <a:rPr lang="en-US" sz="1900" b="1" baseline="-25000" dirty="0">
                <a:latin typeface="Arial" charset="0"/>
              </a:rPr>
              <a:t>1</a:t>
            </a:r>
            <a:r>
              <a:rPr lang="en-US" sz="1900" b="1" dirty="0">
                <a:latin typeface="Arial" charset="0"/>
              </a:rPr>
              <a:t> are not acceptable</a:t>
            </a:r>
            <a:r>
              <a:rPr lang="en-US" sz="1900" dirty="0" smtClean="0">
                <a:latin typeface="Arial" charset="0"/>
              </a:rPr>
              <a:t>.</a:t>
            </a:r>
            <a:endParaRPr lang="en-US" sz="1900" dirty="0">
              <a:latin typeface="Arial" charset="0"/>
            </a:endParaRPr>
          </a:p>
        </p:txBody>
      </p:sp>
    </p:spTree>
    <p:extLst>
      <p:ext uri="{BB962C8B-B14F-4D97-AF65-F5344CB8AC3E}">
        <p14:creationId xmlns:p14="http://schemas.microsoft.com/office/powerpoint/2010/main" val="2756778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2003-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2003-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2003-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2003-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2003-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Template</Template>
  <TotalTime>117</TotalTime>
  <Words>4376</Words>
  <Application>Microsoft Office PowerPoint</Application>
  <PresentationFormat>On-screen Show (4:3)</PresentationFormat>
  <Paragraphs>364</Paragraphs>
  <Slides>41</Slides>
  <Notes>40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MS PGothic</vt:lpstr>
      <vt:lpstr>Arial</vt:lpstr>
      <vt:lpstr>Calibri</vt:lpstr>
      <vt:lpstr>Symbol</vt:lpstr>
      <vt:lpstr>Times</vt:lpstr>
      <vt:lpstr>Times New Roman</vt:lpstr>
      <vt:lpstr>Wingdings</vt:lpstr>
      <vt:lpstr>PSP Template</vt:lpstr>
      <vt:lpstr>PSP Advanced Tutorial: PROBE Methods A &amp; B with Process Dashboard</vt:lpstr>
      <vt:lpstr>PowerPoint Presentation</vt:lpstr>
      <vt:lpstr>Lecture Topics</vt:lpstr>
      <vt:lpstr>Using PROBE</vt:lpstr>
      <vt:lpstr>Minimum Data for Using Regression</vt:lpstr>
      <vt:lpstr>Correlation      </vt:lpstr>
      <vt:lpstr>Correlation &amp; Significance</vt:lpstr>
      <vt:lpstr>Adjusting Estimates with Linear Regression </vt:lpstr>
      <vt:lpstr>What Do Negative b0 and b1 Mean?  </vt:lpstr>
      <vt:lpstr>PROBE Methods A &amp; B Overview</vt:lpstr>
      <vt:lpstr>Rules for Size Method Selection</vt:lpstr>
      <vt:lpstr>Rules for Time Method Selection</vt:lpstr>
      <vt:lpstr>Where Do the Size Guidelines Come From?</vt:lpstr>
      <vt:lpstr>Where Do the Time Guidelines Come From? - 1</vt:lpstr>
      <vt:lpstr>Where Do the Time Guidelines Come From? - 2</vt:lpstr>
      <vt:lpstr>PROBE Wizard</vt:lpstr>
      <vt:lpstr>PSP Size Estimating Template</vt:lpstr>
      <vt:lpstr>Follow Along …</vt:lpstr>
      <vt:lpstr>Launching the PROBE Wizard</vt:lpstr>
      <vt:lpstr>Verify Estimated Proxy Size</vt:lpstr>
      <vt:lpstr>Review Historical Data - 1</vt:lpstr>
      <vt:lpstr>Review Historical Data - 2</vt:lpstr>
      <vt:lpstr>Review Historical Data - 3</vt:lpstr>
      <vt:lpstr>Select PROBE Method for Size - 1</vt:lpstr>
      <vt:lpstr>Select PROBE Method for Size - 2</vt:lpstr>
      <vt:lpstr>Select PROBE Method for Size - 3</vt:lpstr>
      <vt:lpstr>Viewing Charts of Historical Data</vt:lpstr>
      <vt:lpstr>PROBE Glossary Terms</vt:lpstr>
      <vt:lpstr>PROBE Method A Selection Criteria for Size - 1</vt:lpstr>
      <vt:lpstr>PROBE Method A Selection Criteria for Size - 2</vt:lpstr>
      <vt:lpstr>PROBE Method A Selection Criteria for Size - 3</vt:lpstr>
      <vt:lpstr>PROBE Method A Selection for Time - 1</vt:lpstr>
      <vt:lpstr>PROBE Method A Selection Criteria for Time - 2</vt:lpstr>
      <vt:lpstr>PROBE Method A Selection Criteria for Time - 3</vt:lpstr>
      <vt:lpstr>PROBE Method A Selection Criteria for Time - 4</vt:lpstr>
      <vt:lpstr>PROBE Methods B and C</vt:lpstr>
      <vt:lpstr>PROBE Method B Selection Criteria for Time     </vt:lpstr>
      <vt:lpstr>Final Consistency Check</vt:lpstr>
      <vt:lpstr>Ending the “Follow Along” Portion of the Tutorial</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26</cp:revision>
  <cp:lastPrinted>2015-11-05T19:18:24Z</cp:lastPrinted>
  <dcterms:created xsi:type="dcterms:W3CDTF">2016-03-14T18:33:10Z</dcterms:created>
  <dcterms:modified xsi:type="dcterms:W3CDTF">2018-09-06T00:14:31Z</dcterms:modified>
</cp:coreProperties>
</file>